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2.xml" ContentType="application/vnd.ms-office.chartstyle+xml"/>
  <Override PartName="/ppt/charts/colors2.xml" ContentType="application/vnd.ms-office.chartcolorstyle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63" r:id="rId4"/>
    <p:sldId id="272" r:id="rId5"/>
    <p:sldId id="273" r:id="rId6"/>
    <p:sldId id="274" r:id="rId7"/>
    <p:sldId id="275" r:id="rId8"/>
    <p:sldId id="268" r:id="rId9"/>
    <p:sldId id="277" r:id="rId10"/>
    <p:sldId id="267" r:id="rId11"/>
    <p:sldId id="278" r:id="rId12"/>
    <p:sldId id="279" r:id="rId13"/>
  </p:sldIdLst>
  <p:sldSz cx="5765800" cy="3244850"/>
  <p:notesSz cx="5765800" cy="3244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437F"/>
    <a:srgbClr val="E6E6E6"/>
    <a:srgbClr val="DDDDDD"/>
    <a:srgbClr val="99CCFF"/>
    <a:srgbClr val="4978B1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 varScale="1">
        <p:scale>
          <a:sx n="151" d="100"/>
          <a:sy n="151" d="100"/>
        </p:scale>
        <p:origin x="-858" y="-96"/>
      </p:cViewPr>
      <p:guideLst>
        <p:guide orient="horz" pos="2880"/>
        <p:guide pos="2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Обращения граждан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полугодие 2017 г.</c:v>
                </c:pt>
                <c:pt idx="1">
                  <c:v>1 полугодие 2018 г.</c:v>
                </c:pt>
                <c:pt idx="2">
                  <c:v>1 полугодие 2019 г.</c:v>
                </c:pt>
                <c:pt idx="3">
                  <c:v>1 полугодие 2020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59</c:v>
                </c:pt>
                <c:pt idx="1">
                  <c:v>65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9A-4344-8436-3016D2EE60C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организаций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полугодие 2017 г.</c:v>
                </c:pt>
                <c:pt idx="1">
                  <c:v>1 полугодие 2018 г.</c:v>
                </c:pt>
                <c:pt idx="2">
                  <c:v>1 полугодие 2019 г.</c:v>
                </c:pt>
                <c:pt idx="3">
                  <c:v>1 полугодие 2020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70</c:v>
                </c:pt>
                <c:pt idx="1">
                  <c:v>62</c:v>
                </c:pt>
                <c:pt idx="2">
                  <c:v>42</c:v>
                </c:pt>
                <c:pt idx="3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9A-4344-8436-3016D2EE60C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Анонимные обращения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127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1 полугодие 2017 г.</c:v>
                </c:pt>
                <c:pt idx="1">
                  <c:v>1 полугодие 2018 г.</c:v>
                </c:pt>
                <c:pt idx="2">
                  <c:v>1 полугодие 2019 г.</c:v>
                </c:pt>
                <c:pt idx="3">
                  <c:v>1 полугодие 2020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59A-4344-8436-3016D2EE60C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5648256"/>
        <c:axId val="125670528"/>
      </c:barChart>
      <c:catAx>
        <c:axId val="12564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670528"/>
        <c:crosses val="autoZero"/>
        <c:auto val="1"/>
        <c:lblAlgn val="ctr"/>
        <c:lblOffset val="100"/>
        <c:noMultiLvlLbl val="0"/>
      </c:catAx>
      <c:valAx>
        <c:axId val="125670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564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43743406414654"/>
          <c:y val="2.7061029838293456E-2"/>
          <c:w val="0.6785625659358534"/>
          <c:h val="0.73350742369321287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Обращения граждан и организаций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1 квартал 2017 г.</c:v>
                </c:pt>
                <c:pt idx="1">
                  <c:v>2 квартал 2017 г.</c:v>
                </c:pt>
                <c:pt idx="2">
                  <c:v>3 квартал 2017 г.</c:v>
                </c:pt>
                <c:pt idx="3">
                  <c:v>4 квартал 2017 г.</c:v>
                </c:pt>
                <c:pt idx="4">
                  <c:v>1 квартал 2018 г.</c:v>
                </c:pt>
                <c:pt idx="5">
                  <c:v>2 квартал 2018 г.</c:v>
                </c:pt>
                <c:pt idx="6">
                  <c:v>3 квартал 2018 г.</c:v>
                </c:pt>
                <c:pt idx="7">
                  <c:v>4 квартал 2018 г.</c:v>
                </c:pt>
                <c:pt idx="8">
                  <c:v>1 квартал 2019 г.</c:v>
                </c:pt>
                <c:pt idx="9">
                  <c:v>2 квартал 2019 г.</c:v>
                </c:pt>
                <c:pt idx="10">
                  <c:v>1 квартал 2020 г.</c:v>
                </c:pt>
                <c:pt idx="11">
                  <c:v>2 квартал 2020 г.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73</c:v>
                </c:pt>
                <c:pt idx="1">
                  <c:v>57</c:v>
                </c:pt>
                <c:pt idx="2">
                  <c:v>56</c:v>
                </c:pt>
                <c:pt idx="3">
                  <c:v>61</c:v>
                </c:pt>
                <c:pt idx="4">
                  <c:v>59</c:v>
                </c:pt>
                <c:pt idx="5">
                  <c:v>68</c:v>
                </c:pt>
                <c:pt idx="6">
                  <c:v>52</c:v>
                </c:pt>
                <c:pt idx="7">
                  <c:v>53</c:v>
                </c:pt>
                <c:pt idx="8">
                  <c:v>56</c:v>
                </c:pt>
                <c:pt idx="9">
                  <c:v>56</c:v>
                </c:pt>
                <c:pt idx="10">
                  <c:v>57</c:v>
                </c:pt>
                <c:pt idx="11">
                  <c:v>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945344"/>
        <c:axId val="125943808"/>
      </c:lineChart>
      <c:valAx>
        <c:axId val="1259438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50"/>
            </a:pPr>
            <a:endParaRPr lang="ru-RU"/>
          </a:p>
        </c:txPr>
        <c:crossAx val="125945344"/>
        <c:crosses val="autoZero"/>
        <c:crossBetween val="between"/>
      </c:valAx>
      <c:catAx>
        <c:axId val="1259453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259438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6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591367677866427E-2"/>
          <c:y val="5.8133147795517794E-2"/>
          <c:w val="0.42262589549377005"/>
          <c:h val="0.8837337044089643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рассмотрения обращений граждан и организаций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498-4480-807D-7E0FE8724483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98-4480-807D-7E0FE8724483}"/>
              </c:ext>
            </c:extLst>
          </c:dPt>
          <c:dPt>
            <c:idx val="2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98-4480-807D-7E0FE872448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498-4480-807D-7E0FE8724483}"/>
              </c:ext>
            </c:extLst>
          </c:dPt>
          <c:dLbls>
            <c:dLbl>
              <c:idx val="0"/>
              <c:layout>
                <c:manualLayout>
                  <c:x val="-0.10629587418639644"/>
                  <c:y val="-0.1118278692890528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718836597896805"/>
                  <c:y val="-3.51678495812083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932142174132205E-2"/>
                  <c:y val="0.2016833229023795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Ответ на обращение предоставлен</c:v>
                </c:pt>
                <c:pt idx="1">
                  <c:v>Обращение перенаправлено в соответствующий орган</c:v>
                </c:pt>
                <c:pt idx="2">
                  <c:v>Ответ на обращение не требовался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</c:v>
                </c:pt>
                <c:pt idx="1">
                  <c:v>35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498-4480-807D-7E0FE8724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59743750324625511"/>
          <c:y val="5.6918052651903535E-2"/>
          <c:w val="0.38748713686967678"/>
          <c:h val="0.858524641463706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265488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CBA3A-4016-4326-8AC3-4CA1C77DF708}" type="datetimeFigureOut">
              <a:rPr lang="ru-RU" smtClean="0"/>
              <a:t>17.07.2020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911350" y="406400"/>
            <a:ext cx="1943100" cy="1093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76263" y="1562100"/>
            <a:ext cx="4613275" cy="1277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265488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32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38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38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62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2435" y="1005903"/>
            <a:ext cx="4900930" cy="6814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64870" y="1817116"/>
            <a:ext cx="4036060" cy="81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15162"/>
            <a:ext cx="373837" cy="2660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22808" y="543712"/>
            <a:ext cx="5082641" cy="2214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3011" y="1956145"/>
            <a:ext cx="113976" cy="1521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4015" y="2217879"/>
            <a:ext cx="151968" cy="152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34015" y="2459864"/>
            <a:ext cx="151961" cy="152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133711" y="2790248"/>
            <a:ext cx="121265" cy="152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118256" y="2541852"/>
            <a:ext cx="152176" cy="1450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118256" y="2286533"/>
            <a:ext cx="152176" cy="15195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36166" y="556217"/>
            <a:ext cx="1509395" cy="208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320451" y="700380"/>
            <a:ext cx="2058035" cy="2262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1" i="0">
                <a:solidFill>
                  <a:srgbClr val="161A1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288290" y="3017710"/>
            <a:ext cx="1326134" cy="276999"/>
          </a:xfrm>
        </p:spPr>
        <p:txBody>
          <a:bodyPr/>
          <a:lstStyle/>
          <a:p>
            <a:fld id="{98206734-726E-46B9-B3CD-75FDA00F97BD}" type="datetime1">
              <a:rPr lang="ru-RU" smtClean="0"/>
              <a:t>17.07.2020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960372" y="3017710"/>
            <a:ext cx="1845056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151376" y="3017710"/>
            <a:ext cx="1326134" cy="276999"/>
          </a:xfrm>
        </p:spPr>
        <p:txBody>
          <a:bodyPr/>
          <a:lstStyle/>
          <a:p>
            <a:fld id="{FAA6C436-0D4A-4340-A2B7-930FFE7E9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7374" y="473938"/>
            <a:ext cx="3791051" cy="212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8290" y="746315"/>
            <a:ext cx="5189220" cy="2141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60372" y="3017710"/>
            <a:ext cx="1845056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8290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151376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8055" y="3045301"/>
            <a:ext cx="5752465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19472" y="207610"/>
            <a:ext cx="1240523" cy="27525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30739" y="896163"/>
            <a:ext cx="35052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ОТЧЁТ</a:t>
            </a:r>
          </a:p>
          <a:p>
            <a:endParaRPr lang="ru-RU" sz="1100" b="1" dirty="0">
              <a:solidFill>
                <a:schemeClr val="tx2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о выполнении плана Управления Федерального казначейства по Алтайскому краю</a:t>
            </a:r>
          </a:p>
          <a:p>
            <a:r>
              <a:rPr lang="ru-RU" sz="11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по реализации Концепции открытости федеральных органов исполнительной власти на </a:t>
            </a:r>
            <a:r>
              <a:rPr lang="ru-RU" sz="1100" b="1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2020 </a:t>
            </a:r>
            <a:r>
              <a:rPr lang="ru-RU" sz="11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год</a:t>
            </a:r>
          </a:p>
          <a:p>
            <a:r>
              <a:rPr lang="ru-RU" sz="1100" b="1" u="sng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на 1 июля </a:t>
            </a:r>
            <a:r>
              <a:rPr lang="ru-RU" sz="1100" b="1" u="sng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2020 </a:t>
            </a:r>
            <a:r>
              <a:rPr lang="ru-RU" sz="1100" b="1" u="sng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года</a:t>
            </a:r>
            <a:endParaRPr lang="ru-RU" sz="1100" b="1" dirty="0">
              <a:solidFill>
                <a:schemeClr val="tx2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ru-RU" sz="1100" b="1" i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дополнительные материалы</a:t>
            </a:r>
            <a:r>
              <a:rPr lang="ru-RU" sz="11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029406"/>
            <a:ext cx="22940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800" dirty="0" smtClean="0">
                <a:solidFill>
                  <a:schemeClr val="bg1">
                    <a:lumMod val="65000"/>
                  </a:schemeClr>
                </a:solidFill>
                <a:cs typeface="Lucida Sans Unicode" pitchFamily="34" charset="0"/>
              </a:rPr>
              <a:t>altay.roskazna.ru</a:t>
            </a:r>
            <a:endParaRPr lang="ru-RU" altLang="ru-RU" sz="800" dirty="0">
              <a:solidFill>
                <a:schemeClr val="bg1">
                  <a:lumMod val="65000"/>
                </a:schemeClr>
              </a:solidFill>
              <a:cs typeface="Lucida Sans Unicode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2500" y="3029406"/>
            <a:ext cx="228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sz="800" dirty="0">
                <a:solidFill>
                  <a:schemeClr val="bg1">
                    <a:lumMod val="65000"/>
                  </a:schemeClr>
                </a:solidFill>
              </a:rPr>
              <a:t>г. </a:t>
            </a:r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Барнаул, июль 20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sz="800" dirty="0">
                <a:solidFill>
                  <a:schemeClr val="bg1">
                    <a:lumMod val="65000"/>
                  </a:schemeClr>
                </a:solidFill>
              </a:rPr>
              <a:t>год</a:t>
            </a:r>
          </a:p>
        </p:txBody>
      </p:sp>
      <p:sp>
        <p:nvSpPr>
          <p:cNvPr id="16" name="object 2"/>
          <p:cNvSpPr/>
          <p:nvPr/>
        </p:nvSpPr>
        <p:spPr>
          <a:xfrm>
            <a:off x="1" y="2681267"/>
            <a:ext cx="2654299" cy="15652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"/>
          <p:cNvSpPr/>
          <p:nvPr/>
        </p:nvSpPr>
        <p:spPr>
          <a:xfrm flipV="1">
            <a:off x="0" y="250825"/>
            <a:ext cx="4416425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501900" y="3967"/>
            <a:ext cx="326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 sz="20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Результаты рассмотрения обращений граждан и организаций в 1 полугодии </a:t>
            </a:r>
            <a:r>
              <a:rPr lang="ru-RU" sz="1000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2020 </a:t>
            </a:r>
            <a:r>
              <a:rPr lang="ru-RU" sz="10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10</a:t>
            </a:r>
            <a:endParaRPr lang="ru-RU" sz="1000" b="1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64387798"/>
              </p:ext>
            </p:extLst>
          </p:nvPr>
        </p:nvGraphicFramePr>
        <p:xfrm>
          <a:off x="280363" y="572099"/>
          <a:ext cx="5025021" cy="2403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21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39900" y="3967"/>
            <a:ext cx="4009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schemeClr val="tx2"/>
                </a:solidFill>
              </a:rPr>
              <a:t>Совершенствование каналов взаимодействия с различными </a:t>
            </a:r>
            <a:r>
              <a:rPr lang="ru-RU" sz="1000" b="1" dirty="0" err="1">
                <a:solidFill>
                  <a:schemeClr val="tx2"/>
                </a:solidFill>
              </a:rPr>
              <a:t>референтными</a:t>
            </a:r>
            <a:r>
              <a:rPr lang="ru-RU" sz="1000" b="1" dirty="0">
                <a:solidFill>
                  <a:schemeClr val="tx2"/>
                </a:solidFill>
              </a:rPr>
              <a:t> группами</a:t>
            </a:r>
            <a:endParaRPr lang="ru-RU" sz="10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11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46377" y="668655"/>
            <a:ext cx="4956967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1"/>
                </a:solidFill>
              </a:rPr>
              <a:t>28 января 2020 года в конференц-зале КГАУ «Краевой дворец молодежи» состоялась рабочая встреча лидеров советов молодых специалистов и работников кадровых служб организаций и предприятий Алтайского края по вопросам молодежной политики на 2020 год (5 февраля 2020 г</a:t>
            </a:r>
            <a:r>
              <a:rPr lang="ru-RU" sz="800" dirty="0" smtClean="0">
                <a:solidFill>
                  <a:schemeClr val="tx1"/>
                </a:solidFill>
              </a:rPr>
              <a:t>.);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6924" y="1089025"/>
            <a:ext cx="4967731" cy="37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1"/>
                </a:solidFill>
              </a:rPr>
              <a:t>6 февраля 2020 года </a:t>
            </a:r>
            <a:r>
              <a:rPr lang="ru-RU" sz="800" dirty="0" smtClean="0">
                <a:solidFill>
                  <a:schemeClr val="tx1"/>
                </a:solidFill>
              </a:rPr>
              <a:t>УФК </a:t>
            </a:r>
            <a:r>
              <a:rPr lang="ru-RU" sz="800" dirty="0">
                <a:solidFill>
                  <a:schemeClr val="tx1"/>
                </a:solidFill>
              </a:rPr>
              <a:t>по Алтайскому краю приняло участие в обучающем семинаре для администраторов начислений Алтайского края на тему: «Взаимодействие с ГИС ГМП: итоги работы за 2019 год» (10 февраля 2020 г</a:t>
            </a:r>
            <a:r>
              <a:rPr lang="ru-RU" sz="800" dirty="0" smtClean="0">
                <a:solidFill>
                  <a:schemeClr val="tx1"/>
                </a:solidFill>
              </a:rPr>
              <a:t>.);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7688" y="1546225"/>
            <a:ext cx="4956967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1"/>
                </a:solidFill>
              </a:rPr>
              <a:t>6 февраля 2020 года в </a:t>
            </a:r>
            <a:r>
              <a:rPr lang="ru-RU" sz="800" dirty="0" smtClean="0">
                <a:solidFill>
                  <a:schemeClr val="tx1"/>
                </a:solidFill>
              </a:rPr>
              <a:t>УФК </a:t>
            </a:r>
            <a:r>
              <a:rPr lang="ru-RU" sz="800" dirty="0">
                <a:solidFill>
                  <a:schemeClr val="tx1"/>
                </a:solidFill>
              </a:rPr>
              <a:t>по Алтайскому краю проведено совещание по вопросам централизации учета территориальных органов федеральных органов исполнительной власти второй волны (11 февраля 2020 г</a:t>
            </a:r>
            <a:r>
              <a:rPr lang="ru-RU" sz="800" dirty="0" smtClean="0">
                <a:solidFill>
                  <a:schemeClr val="tx1"/>
                </a:solidFill>
              </a:rPr>
              <a:t>.);</a:t>
            </a:r>
            <a:endParaRPr lang="ru-RU" sz="800" dirty="0">
              <a:solidFill>
                <a:schemeClr val="tx1"/>
              </a:solidFill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03" y="658592"/>
            <a:ext cx="413385" cy="341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35" y="1073858"/>
            <a:ext cx="429260" cy="389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17" y="1622692"/>
            <a:ext cx="365760" cy="34988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Прямоугольник 27"/>
          <p:cNvSpPr/>
          <p:nvPr/>
        </p:nvSpPr>
        <p:spPr>
          <a:xfrm>
            <a:off x="662305" y="2079625"/>
            <a:ext cx="4956967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1"/>
                </a:solidFill>
              </a:rPr>
              <a:t>18 марта 2020 года </a:t>
            </a:r>
            <a:r>
              <a:rPr lang="ru-RU" sz="800" dirty="0" smtClean="0">
                <a:solidFill>
                  <a:schemeClr val="tx1"/>
                </a:solidFill>
              </a:rPr>
              <a:t>УФК </a:t>
            </a:r>
            <a:r>
              <a:rPr lang="ru-RU" sz="800" dirty="0">
                <a:solidFill>
                  <a:schemeClr val="tx1"/>
                </a:solidFill>
              </a:rPr>
              <a:t>по Алтайскому краю приняло участие в заседании коллегии управления молодежной политики и реализации программ общественного развития Алтайского края (23 марта 2020г</a:t>
            </a:r>
            <a:r>
              <a:rPr lang="ru-RU" sz="800" dirty="0" smtClean="0">
                <a:solidFill>
                  <a:schemeClr val="tx1"/>
                </a:solidFill>
              </a:rPr>
              <a:t>.);</a:t>
            </a:r>
            <a:endParaRPr lang="ru-RU" sz="800" dirty="0">
              <a:solidFill>
                <a:schemeClr val="tx1"/>
              </a:solidFill>
            </a:endParaRPr>
          </a:p>
        </p:txBody>
      </p:sp>
      <p:pic>
        <p:nvPicPr>
          <p:cNvPr id="29" name="Рисунок 2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8" y="2137410"/>
            <a:ext cx="325755" cy="34163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Прямоугольник 29"/>
          <p:cNvSpPr/>
          <p:nvPr/>
        </p:nvSpPr>
        <p:spPr>
          <a:xfrm>
            <a:off x="646377" y="2536825"/>
            <a:ext cx="4956967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>
                <a:solidFill>
                  <a:schemeClr val="tx1"/>
                </a:solidFill>
              </a:rPr>
              <a:t>23 марта 2020 года начальник Контрольно-ревизионного отдела в сфере деятельности силовых ведомств и судебной системы УФК по Алтайскому краю Т.А. Миркина приняла участие в заседании межведомственной рабочей группы по противодействию коррупции (25 марта 2020 г</a:t>
            </a:r>
            <a:r>
              <a:rPr lang="ru-RU" sz="800" dirty="0" smtClean="0">
                <a:solidFill>
                  <a:schemeClr val="tx1"/>
                </a:solidFill>
              </a:rPr>
              <a:t>.).</a:t>
            </a:r>
            <a:endParaRPr lang="ru-RU" sz="800" dirty="0">
              <a:solidFill>
                <a:schemeClr val="tx1"/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2" y="2602547"/>
            <a:ext cx="294005" cy="32575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Прямоугольник 32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39900" y="3967"/>
            <a:ext cx="4009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schemeClr val="tx2"/>
                </a:solidFill>
              </a:rPr>
              <a:t>Популяризация среди гражданских служащих Управления культуры открытости</a:t>
            </a:r>
            <a:endParaRPr lang="ru-RU" sz="10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12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49175" y="952392"/>
            <a:ext cx="502919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07 марта 2020 года Команда УФК по Алтайскому краю приняла участие в Зимней спартакиаде государственных служащих, организованной Министерством спорта Алтайского </a:t>
            </a:r>
            <a:r>
              <a:rPr lang="ru-RU" sz="700" dirty="0" smtClean="0">
                <a:solidFill>
                  <a:schemeClr val="tx1"/>
                </a:solidFill>
              </a:rPr>
              <a:t>края, и заняла 4 место. Размещено </a:t>
            </a:r>
            <a:r>
              <a:rPr lang="ru-RU" sz="700" dirty="0">
                <a:solidFill>
                  <a:schemeClr val="tx1"/>
                </a:solidFill>
              </a:rPr>
              <a:t>на Официальном сайте Управления 12.03.2020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12.03.2020;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9175" y="1333392"/>
            <a:ext cx="5026401" cy="37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12 марта 2020 года команда УФК по Алтайскому краю приняла участие в межведомственном турнире по </a:t>
            </a:r>
            <a:r>
              <a:rPr lang="ru-RU" sz="700" dirty="0" smtClean="0">
                <a:solidFill>
                  <a:schemeClr val="tx1"/>
                </a:solidFill>
              </a:rPr>
              <a:t>боулингу, </a:t>
            </a:r>
            <a:r>
              <a:rPr lang="ru-RU" sz="700" dirty="0">
                <a:solidFill>
                  <a:schemeClr val="tx1"/>
                </a:solidFill>
              </a:rPr>
              <a:t>посвященному 30-летию образования органов исполнительной </a:t>
            </a:r>
            <a:r>
              <a:rPr lang="ru-RU" sz="700" dirty="0" smtClean="0">
                <a:solidFill>
                  <a:schemeClr val="tx1"/>
                </a:solidFill>
              </a:rPr>
              <a:t>власти, </a:t>
            </a:r>
            <a:r>
              <a:rPr lang="ru-RU" sz="700" dirty="0">
                <a:solidFill>
                  <a:schemeClr val="tx1"/>
                </a:solidFill>
              </a:rPr>
              <a:t>и заняла 2 </a:t>
            </a:r>
            <a:r>
              <a:rPr lang="ru-RU" sz="700" dirty="0" smtClean="0">
                <a:solidFill>
                  <a:schemeClr val="tx1"/>
                </a:solidFill>
              </a:rPr>
              <a:t>место. Размещено </a:t>
            </a:r>
            <a:r>
              <a:rPr lang="ru-RU" sz="700" dirty="0">
                <a:solidFill>
                  <a:schemeClr val="tx1"/>
                </a:solidFill>
              </a:rPr>
              <a:t>на Официальном сайте Управления 18.03.2020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07.04.2020;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46377" y="479425"/>
            <a:ext cx="502919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 smtClean="0">
                <a:solidFill>
                  <a:schemeClr val="tx1"/>
                </a:solidFill>
              </a:rPr>
              <a:t>28 </a:t>
            </a:r>
            <a:r>
              <a:rPr lang="ru-RU" sz="700" dirty="0">
                <a:solidFill>
                  <a:schemeClr val="tx1"/>
                </a:solidFill>
              </a:rPr>
              <a:t>января 2020 года представители Молодежного совета </a:t>
            </a:r>
            <a:r>
              <a:rPr lang="ru-RU" sz="700" dirty="0" smtClean="0">
                <a:solidFill>
                  <a:schemeClr val="tx1"/>
                </a:solidFill>
              </a:rPr>
              <a:t>УФК по </a:t>
            </a:r>
            <a:r>
              <a:rPr lang="ru-RU" sz="700" dirty="0">
                <a:solidFill>
                  <a:schemeClr val="tx1"/>
                </a:solidFill>
              </a:rPr>
              <a:t>Алтайскому краю приняли участие в рабочей встрече лидеров советов молодых специалистов и работников кадровых служб организаций и предприятий Алтайского края по вопросам молодежной политики на 2020 </a:t>
            </a:r>
            <a:r>
              <a:rPr lang="ru-RU" sz="700" dirty="0" smtClean="0">
                <a:solidFill>
                  <a:schemeClr val="tx1"/>
                </a:solidFill>
              </a:rPr>
              <a:t>год, </a:t>
            </a:r>
            <a:r>
              <a:rPr lang="ru-RU" sz="700" dirty="0">
                <a:solidFill>
                  <a:schemeClr val="tx1"/>
                </a:solidFill>
              </a:rPr>
              <a:t>размещено на сайте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05.02.2020;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40135" y="1693874"/>
            <a:ext cx="5035441" cy="37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18 марта 2020 года УФК по Алтайскому краю приняло участие в заседании коллегии управления молодежной политики и реализации и реализации программ общественного развития Алтайского края», размещено на сайте 23.03.2020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26.03.2020;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9802" y="2081782"/>
            <a:ext cx="5045774" cy="226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Сотрудники УФК по Алтайскому краю приняли участие во </a:t>
            </a:r>
            <a:r>
              <a:rPr lang="ru-RU" sz="700" dirty="0" err="1">
                <a:solidFill>
                  <a:schemeClr val="tx1"/>
                </a:solidFill>
              </a:rPr>
              <a:t>флешмобе</a:t>
            </a:r>
            <a:r>
              <a:rPr lang="ru-RU" sz="700" dirty="0">
                <a:solidFill>
                  <a:schemeClr val="tx1"/>
                </a:solidFill>
              </a:rPr>
              <a:t> «Спасибо врачам», размещено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16.04.2020;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9801" y="2319647"/>
            <a:ext cx="5048573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20 апреля 2020 года сотрудники УФК по Алтайскому краю приняли участие в благотворительной акции «Национальный день донора в России», размещено на сайте 22.04.2020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20.04.2020;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9175" y="2689225"/>
            <a:ext cx="5026401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ru-RU" sz="700" dirty="0">
                <a:solidFill>
                  <a:schemeClr val="tx1"/>
                </a:solidFill>
              </a:rPr>
              <a:t>УФК по Алтайскому краю приняло участие в международной акции «Сад памяти», размещено на сайте 25.06.2020 и в сети </a:t>
            </a:r>
            <a:r>
              <a:rPr lang="en-US" sz="700" dirty="0">
                <a:solidFill>
                  <a:schemeClr val="tx1"/>
                </a:solidFill>
              </a:rPr>
              <a:t>Instagram</a:t>
            </a:r>
            <a:r>
              <a:rPr lang="ru-RU" sz="700" dirty="0">
                <a:solidFill>
                  <a:schemeClr val="tx1"/>
                </a:solidFill>
              </a:rPr>
              <a:t> </a:t>
            </a:r>
            <a:r>
              <a:rPr lang="ru-RU" sz="700" dirty="0" smtClean="0">
                <a:solidFill>
                  <a:schemeClr val="tx1"/>
                </a:solidFill>
              </a:rPr>
              <a:t>24.06.2020.</a:t>
            </a:r>
            <a:endParaRPr lang="ru-RU" sz="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507885"/>
              </p:ext>
            </p:extLst>
          </p:nvPr>
        </p:nvGraphicFramePr>
        <p:xfrm>
          <a:off x="901700" y="479425"/>
          <a:ext cx="4467452" cy="2590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74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3199">
                <a:tc>
                  <a:txBody>
                    <a:bodyPr/>
                    <a:lstStyle/>
                    <a:p>
                      <a:pPr algn="l"/>
                      <a:endParaRPr lang="ru-RU" sz="800" dirty="0">
                        <a:solidFill>
                          <a:srgbClr val="11437F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3244" marR="43244" marT="21622" marB="2162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67600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solidFill>
                            <a:schemeClr val="tx2"/>
                          </a:solidFill>
                        </a:rPr>
                        <a:t>1. Взыскатели по исполнительным документам.</a:t>
                      </a:r>
                    </a:p>
                    <a:p>
                      <a:pPr marL="457200" indent="169863"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7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/>
                      <a:r>
                        <a:rPr lang="ru-RU" sz="800" dirty="0" smtClean="0">
                          <a:solidFill>
                            <a:schemeClr val="tx2"/>
                          </a:solidFill>
                        </a:rPr>
                        <a:t>2. Банковское сообщество.</a:t>
                      </a:r>
                    </a:p>
                    <a:p>
                      <a:pPr marL="457200" indent="169863"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7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/>
                      <a:r>
                        <a:rPr lang="ru-RU" sz="800" dirty="0" smtClean="0">
                          <a:solidFill>
                            <a:schemeClr val="tx2"/>
                          </a:solidFill>
                        </a:rPr>
                        <a:t>3. Пользователи государственных информационных систем, оператором которых является Федеральное казначейство.</a:t>
                      </a:r>
                    </a:p>
                    <a:p>
                      <a:pPr marL="457200" indent="169863" algn="l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7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/>
                      <a:r>
                        <a:rPr lang="ru-RU" sz="800" dirty="0" smtClean="0">
                          <a:solidFill>
                            <a:schemeClr val="tx2"/>
                          </a:solidFill>
                        </a:rPr>
                        <a:t>4. Руководители органов государственной власти Алтайского края, муниципальных образований Алтайского края, полномочный представитель Президента России в Сибирском федеральном округе, главный федеральный инспектор по Алтайскому краю, руководители федеральных органов исполнительной власти Алтайского края.</a:t>
                      </a:r>
                    </a:p>
                    <a:p>
                      <a:pPr algn="l"/>
                      <a:endParaRPr lang="ru-RU" sz="8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2"/>
                          </a:solidFill>
                        </a:rPr>
                        <a:t>5. Клиенты, которым открыты лицевые счета в Управлении.</a:t>
                      </a:r>
                    </a:p>
                    <a:p>
                      <a:pPr algn="l"/>
                      <a:endParaRPr lang="ru-RU" sz="800" dirty="0">
                        <a:solidFill>
                          <a:schemeClr val="tx2"/>
                        </a:solidFill>
                      </a:endParaRPr>
                    </a:p>
                  </a:txBody>
                  <a:tcPr marL="43244" marR="43244" marT="21622" marB="2162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501899" y="3967"/>
            <a:ext cx="32479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50" b="1" dirty="0" smtClean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РЕФЕРЕНТНЫЕ ГРУППЫ</a:t>
            </a:r>
            <a:endParaRPr lang="ru-RU" sz="1050" dirty="0">
              <a:solidFill>
                <a:srgbClr val="11437F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21300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/>
              <a:t>2</a:t>
            </a:r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08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7900" y="541399"/>
            <a:ext cx="4549735" cy="427551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b="1" i="1" dirty="0">
                <a:solidFill>
                  <a:schemeClr val="tx2"/>
                </a:solidFill>
                <a:cs typeface="Times New Roman" panose="02020603050405020304" pitchFamily="18" charset="0"/>
              </a:rPr>
              <a:t>План</a:t>
            </a:r>
            <a:r>
              <a:rPr lang="ru-RU" sz="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800" b="1" i="1" dirty="0">
                <a:solidFill>
                  <a:schemeClr val="tx2"/>
                </a:solidFill>
                <a:cs typeface="Times New Roman" panose="02020603050405020304" pitchFamily="18" charset="0"/>
              </a:rPr>
              <a:t>Управления Федерального казначейства по Алтайскому краю</a:t>
            </a:r>
            <a:r>
              <a:rPr lang="ru-RU" sz="800" i="1" dirty="0">
                <a:solidFill>
                  <a:schemeClr val="tx2"/>
                </a:solidFill>
                <a:cs typeface="Times New Roman" panose="02020603050405020304" pitchFamily="18" charset="0"/>
              </a:rPr>
              <a:t/>
            </a:r>
            <a:br>
              <a:rPr lang="ru-RU" sz="800" i="1" dirty="0">
                <a:solidFill>
                  <a:schemeClr val="tx2"/>
                </a:solidFill>
                <a:cs typeface="Times New Roman" panose="02020603050405020304" pitchFamily="18" charset="0"/>
              </a:rPr>
            </a:br>
            <a:r>
              <a:rPr lang="ru-RU" sz="800" b="1" i="1" dirty="0">
                <a:solidFill>
                  <a:schemeClr val="tx2"/>
                </a:solidFill>
                <a:cs typeface="Times New Roman" panose="02020603050405020304" pitchFamily="18" charset="0"/>
              </a:rPr>
              <a:t>по реализации Концепции открытости федеральных органов исполнительной власти на </a:t>
            </a:r>
            <a:r>
              <a:rPr lang="ru-RU" sz="800" b="1" i="1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2020 </a:t>
            </a:r>
            <a:r>
              <a:rPr lang="ru-RU" sz="800" b="1" i="1" dirty="0">
                <a:solidFill>
                  <a:schemeClr val="tx2"/>
                </a:solidFill>
                <a:cs typeface="Times New Roman" panose="02020603050405020304" pitchFamily="18" charset="0"/>
              </a:rPr>
              <a:t>год </a:t>
            </a:r>
            <a:r>
              <a:rPr lang="ru-RU" sz="800" dirty="0" smtClean="0">
                <a:cs typeface="Times New Roman" panose="02020603050405020304" pitchFamily="18" charset="0"/>
              </a:rPr>
              <a:t>включает: 3 раздела, 6 механизмов и 26 мероприятий.</a:t>
            </a:r>
            <a:endParaRPr lang="ru-RU" sz="800" dirty="0"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0120" y="1652465"/>
            <a:ext cx="3320324" cy="18133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реализация </a:t>
            </a:r>
            <a:r>
              <a:rPr lang="ru-RU" sz="800" dirty="0"/>
              <a:t>принципа информационной </a:t>
            </a:r>
            <a:r>
              <a:rPr lang="ru-RU" sz="800" dirty="0" smtClean="0"/>
              <a:t>открытости</a:t>
            </a:r>
            <a:r>
              <a:rPr lang="ru-RU" sz="800" dirty="0"/>
              <a:t>;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443" y="2433887"/>
            <a:ext cx="3309677" cy="18133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работа </a:t>
            </a:r>
            <a:r>
              <a:rPr lang="ru-RU" sz="800" dirty="0"/>
              <a:t>с </a:t>
            </a:r>
            <a:r>
              <a:rPr lang="ru-RU" sz="800" dirty="0" err="1"/>
              <a:t>референтными</a:t>
            </a:r>
            <a:r>
              <a:rPr lang="ru-RU" sz="800" dirty="0"/>
              <a:t> </a:t>
            </a:r>
            <a:r>
              <a:rPr lang="ru-RU" sz="800" dirty="0" smtClean="0"/>
              <a:t>группами;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3344" y="1351017"/>
            <a:ext cx="200247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>
                <a:solidFill>
                  <a:srgbClr val="11437F"/>
                </a:solidFill>
                <a:cs typeface="Times New Roman" panose="02020603050405020304" pitchFamily="18" charset="0"/>
              </a:rPr>
              <a:t>Ключевые механизмы открытости:</a:t>
            </a:r>
            <a:endParaRPr lang="ru-RU" sz="800" b="1" dirty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1900" y="3967"/>
            <a:ext cx="32639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50" b="1" dirty="0" smtClean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Структура Плана УФК по Алтайскому краю</a:t>
            </a:r>
            <a:endParaRPr lang="ru-RU" sz="1050" dirty="0">
              <a:solidFill>
                <a:srgbClr val="11437F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3</a:t>
            </a:r>
            <a:endParaRPr lang="ru-RU" sz="1000" b="1" dirty="0"/>
          </a:p>
        </p:txBody>
      </p:sp>
      <p:sp>
        <p:nvSpPr>
          <p:cNvPr id="31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pic>
        <p:nvPicPr>
          <p:cNvPr id="1026" name="Picture 2" descr="W:\Unit\AO\Давыдова\пла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53" y="573888"/>
            <a:ext cx="35242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3" y="1285693"/>
            <a:ext cx="341630" cy="34988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1834210" y="1851189"/>
            <a:ext cx="3320324" cy="18133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обеспечение </a:t>
            </a:r>
            <a:r>
              <a:rPr lang="ru-RU" sz="800" dirty="0"/>
              <a:t>работы с открытыми </a:t>
            </a:r>
            <a:r>
              <a:rPr lang="ru-RU" sz="800" dirty="0" smtClean="0"/>
              <a:t>данными;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34425" y="2032519"/>
            <a:ext cx="3320324" cy="18133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формирование </a:t>
            </a:r>
            <a:r>
              <a:rPr lang="ru-RU" sz="800" dirty="0"/>
              <a:t>публичной </a:t>
            </a:r>
            <a:r>
              <a:rPr lang="ru-RU" sz="800" dirty="0" smtClean="0"/>
              <a:t>отчетности;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34424" y="2211098"/>
            <a:ext cx="3410675" cy="18133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информирование </a:t>
            </a:r>
            <a:r>
              <a:rPr lang="ru-RU" sz="800" dirty="0"/>
              <a:t>о работе с обращениями граждан и </a:t>
            </a:r>
            <a:r>
              <a:rPr lang="ru-RU" sz="800" dirty="0" smtClean="0"/>
              <a:t>организаций;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30119" y="2615217"/>
            <a:ext cx="3309677" cy="304440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800" dirty="0" smtClean="0"/>
              <a:t>формирование </a:t>
            </a:r>
            <a:r>
              <a:rPr lang="ru-RU" sz="800" dirty="0"/>
              <a:t>культуры открытости у </a:t>
            </a:r>
            <a:r>
              <a:rPr lang="ru-RU" sz="800" dirty="0" smtClean="0"/>
              <a:t>федеральных </a:t>
            </a:r>
            <a:r>
              <a:rPr lang="ru-RU" sz="800" dirty="0"/>
              <a:t>государственных гражданских служащих </a:t>
            </a:r>
            <a:r>
              <a:rPr lang="ru-RU" sz="800" dirty="0" smtClean="0"/>
              <a:t>Управления.</a:t>
            </a:r>
            <a:endParaRPr lang="ru-RU" sz="757" dirty="0"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3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840424" y="3967"/>
            <a:ext cx="390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Организация </a:t>
            </a:r>
            <a:r>
              <a:rPr lang="ru-RU" sz="9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размещения на официальном сайте Управления общей информации о деятельности Управления</a:t>
            </a:r>
            <a:endParaRPr lang="ru-RU" sz="9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4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0739" y="465632"/>
            <a:ext cx="28829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tx2"/>
                </a:solidFill>
                <a:cs typeface="Times New Roman" panose="02020603050405020304" pitchFamily="18" charset="0"/>
              </a:rPr>
              <a:t>На официальном сайте Управления размещены: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04024" y="681076"/>
            <a:ext cx="4419600" cy="349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>
                <a:solidFill>
                  <a:schemeClr val="tx1"/>
                </a:solidFill>
              </a:rPr>
              <a:t>Форма Заявления на резервирование/ открытие (закрытие) лицевого счета (приложение № 1 к приказу № 1н), образец заполнения Заявления на резервирование/ открытие (закрытие) лицевого </a:t>
            </a:r>
            <a:r>
              <a:rPr lang="ru-RU" sz="750" dirty="0" smtClean="0">
                <a:solidFill>
                  <a:schemeClr val="tx1"/>
                </a:solidFill>
              </a:rPr>
              <a:t>счета; </a:t>
            </a:r>
            <a:endParaRPr lang="ru-RU" sz="7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04024" y="1030227"/>
            <a:ext cx="4406469" cy="376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>
                <a:solidFill>
                  <a:schemeClr val="tx1"/>
                </a:solidFill>
              </a:rPr>
              <a:t>гиперссылки на Бюллетень Юридической службы Казначейства России, Обзор судебной практики с участием органов Федерального казначейства и ФКУ «ЦОКР», в которые включена информация, представленная Юридическим </a:t>
            </a:r>
            <a:r>
              <a:rPr lang="ru-RU" sz="750" dirty="0" smtClean="0">
                <a:solidFill>
                  <a:schemeClr val="tx1"/>
                </a:solidFill>
              </a:rPr>
              <a:t>отделом Управления;</a:t>
            </a:r>
            <a:endParaRPr lang="ru-RU" sz="7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90894" y="1406234"/>
            <a:ext cx="4419599" cy="22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 smtClean="0">
                <a:solidFill>
                  <a:schemeClr val="tx1"/>
                </a:solidFill>
              </a:rPr>
              <a:t>судебная </a:t>
            </a:r>
            <a:r>
              <a:rPr lang="ru-RU" sz="750" dirty="0">
                <a:solidFill>
                  <a:schemeClr val="tx1"/>
                </a:solidFill>
              </a:rPr>
              <a:t>практика по делам с участием Управления и Министерства финансов Российской Федерации (09.01.2020, 03.02.2020, 28.02.2020, 25.03.2020,  29.04.2020, 25.05.2020</a:t>
            </a:r>
            <a:r>
              <a:rPr lang="ru-RU" sz="750" dirty="0" smtClean="0">
                <a:solidFill>
                  <a:schemeClr val="tx1"/>
                </a:solidFill>
              </a:rPr>
              <a:t>);</a:t>
            </a:r>
            <a:endParaRPr lang="ru-RU" sz="7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0738" y="1938334"/>
            <a:ext cx="28829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tx2"/>
                </a:solidFill>
                <a:cs typeface="Times New Roman" panose="02020603050405020304" pitchFamily="18" charset="0"/>
              </a:rPr>
              <a:t>На официальном сайте Управления </a:t>
            </a:r>
            <a:r>
              <a:rPr lang="ru-RU" sz="800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актуализированы:</a:t>
            </a:r>
            <a:endParaRPr lang="ru-RU" sz="8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19631" y="2158808"/>
            <a:ext cx="4267200" cy="15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информация </a:t>
            </a:r>
            <a:r>
              <a:rPr lang="ru-RU" sz="750" dirty="0">
                <a:solidFill>
                  <a:schemeClr val="tx1"/>
                </a:solidFill>
                <a:cs typeface="Times New Roman" panose="02020603050405020304" pitchFamily="18" charset="0"/>
              </a:rPr>
              <a:t>о работе с запросами и обращениями, поступающими в </a:t>
            </a:r>
            <a:r>
              <a:rPr lang="ru-RU" sz="75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Управление;</a:t>
            </a:r>
            <a:endParaRPr lang="ru-RU" sz="750" dirty="0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487857"/>
            <a:ext cx="304800" cy="3048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30738" y="2536826"/>
            <a:ext cx="4761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800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В структуре официального сайта Управления </a:t>
            </a:r>
            <a:r>
              <a:rPr lang="ru-RU" sz="800" dirty="0" smtClean="0">
                <a:solidFill>
                  <a:schemeClr val="tx2"/>
                </a:solidFill>
              </a:rPr>
              <a:t>раздел «Прием обращений» </a:t>
            </a:r>
            <a:r>
              <a:rPr lang="ru-RU" sz="800" dirty="0">
                <a:solidFill>
                  <a:schemeClr val="tx2"/>
                </a:solidFill>
              </a:rPr>
              <a:t>дополнен подразделом </a:t>
            </a:r>
            <a:r>
              <a:rPr lang="ru-RU" sz="800" dirty="0" smtClean="0">
                <a:solidFill>
                  <a:schemeClr val="tx2"/>
                </a:solidFill>
              </a:rPr>
              <a:t>«Наличие </a:t>
            </a:r>
            <a:r>
              <a:rPr lang="ru-RU" sz="800" dirty="0">
                <a:solidFill>
                  <a:schemeClr val="tx2"/>
                </a:solidFill>
              </a:rPr>
              <a:t>задолженности по уплате </a:t>
            </a:r>
            <a:r>
              <a:rPr lang="ru-RU" sz="800" dirty="0" smtClean="0">
                <a:solidFill>
                  <a:schemeClr val="tx2"/>
                </a:solidFill>
              </a:rPr>
              <a:t>платежей».</a:t>
            </a:r>
            <a:endParaRPr lang="ru-RU" sz="800" dirty="0">
              <a:solidFill>
                <a:schemeClr val="tx2"/>
              </a:solidFill>
            </a:endParaRPr>
          </a:p>
          <a:p>
            <a:pPr>
              <a:defRPr/>
            </a:pPr>
            <a:endParaRPr lang="ru-RU" sz="8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19631" y="2310287"/>
            <a:ext cx="4267200" cy="195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>
                <a:solidFill>
                  <a:schemeClr val="tx1"/>
                </a:solidFill>
              </a:rPr>
              <a:t>раздел «Взыскание на средства федерального бюджета</a:t>
            </a:r>
            <a:r>
              <a:rPr lang="ru-RU" sz="750" dirty="0" smtClean="0">
                <a:solidFill>
                  <a:schemeClr val="tx1"/>
                </a:solidFill>
              </a:rPr>
              <a:t>». </a:t>
            </a:r>
            <a:endParaRPr lang="ru-RU" sz="75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91433" y="1670185"/>
            <a:ext cx="4419599" cy="22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50" dirty="0" smtClean="0">
                <a:solidFill>
                  <a:schemeClr val="tx1"/>
                </a:solidFill>
              </a:rPr>
              <a:t>документы </a:t>
            </a:r>
            <a:r>
              <a:rPr lang="ru-RU" sz="750" dirty="0">
                <a:solidFill>
                  <a:schemeClr val="tx1"/>
                </a:solidFill>
              </a:rPr>
              <a:t>по вопросам учета и распределения поступлений между бюджетами бюджетной системы Российской </a:t>
            </a:r>
            <a:r>
              <a:rPr lang="ru-RU" sz="750" dirty="0" smtClean="0">
                <a:solidFill>
                  <a:schemeClr val="tx1"/>
                </a:solidFill>
              </a:rPr>
              <a:t>Федерации</a:t>
            </a:r>
            <a:r>
              <a:rPr lang="en-US" sz="750" dirty="0" smtClean="0">
                <a:solidFill>
                  <a:schemeClr val="tx1"/>
                </a:solidFill>
              </a:rPr>
              <a:t> </a:t>
            </a:r>
            <a:r>
              <a:rPr lang="ru-RU" sz="750" dirty="0" smtClean="0">
                <a:solidFill>
                  <a:schemeClr val="tx1"/>
                </a:solidFill>
              </a:rPr>
              <a:t>и пр.</a:t>
            </a:r>
            <a:endParaRPr lang="ru-RU" sz="7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2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39900" y="3967"/>
            <a:ext cx="400998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" b="1" dirty="0">
                <a:solidFill>
                  <a:schemeClr val="tx2"/>
                </a:solidFill>
                <a:latin typeface="+mj-lt"/>
              </a:rPr>
              <a:t>Организация размещения в занимаемых помещениях и иных отведённых для этих целей местах общественного доступа общей информации о деятельности Управления</a:t>
            </a:r>
            <a:endParaRPr lang="ru-RU" sz="85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5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4500" y="558357"/>
            <a:ext cx="32379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chemeClr val="tx2"/>
                </a:solidFill>
                <a:cs typeface="Times New Roman" panose="02020603050405020304" pitchFamily="18" charset="0"/>
              </a:rPr>
              <a:t>На стендах Управления поддерживалась в актуальном состоянии следующая информация: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204024" y="860425"/>
            <a:ext cx="4355850" cy="263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информация </a:t>
            </a:r>
            <a:r>
              <a:rPr lang="ru-RU" sz="700" dirty="0">
                <a:solidFill>
                  <a:schemeClr val="dk1"/>
                </a:solidFill>
                <a:cs typeface="Times New Roman" panose="02020603050405020304" pitchFamily="18" charset="0"/>
              </a:rPr>
              <a:t>о порядке определения на соответствие исполнительного листа, судебного приказа и копии судебного акта требованиям, предъявляемым законодательством Российской </a:t>
            </a: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Федерации;</a:t>
            </a:r>
            <a:endParaRPr lang="ru-RU" sz="700" dirty="0">
              <a:solidFill>
                <a:schemeClr val="dk1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04024" y="1129816"/>
            <a:ext cx="4267200" cy="143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основания </a:t>
            </a:r>
            <a:r>
              <a:rPr lang="ru-RU" sz="700" dirty="0">
                <a:solidFill>
                  <a:schemeClr val="dk1"/>
                </a:solidFill>
                <a:cs typeface="Times New Roman" panose="02020603050405020304" pitchFamily="18" charset="0"/>
              </a:rPr>
              <a:t>для возврата исполнительных </a:t>
            </a: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документов;</a:t>
            </a:r>
            <a:endParaRPr lang="ru-RU" sz="700" dirty="0">
              <a:solidFill>
                <a:schemeClr val="dk1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97567" y="1317422"/>
            <a:ext cx="4267200" cy="108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образцы </a:t>
            </a:r>
            <a:r>
              <a:rPr lang="ru-RU" sz="700" dirty="0">
                <a:solidFill>
                  <a:schemeClr val="dk1"/>
                </a:solidFill>
                <a:cs typeface="Times New Roman" panose="02020603050405020304" pitchFamily="18" charset="0"/>
              </a:rPr>
              <a:t>заявлений на предъявление исполнительного </a:t>
            </a:r>
            <a:r>
              <a:rPr lang="ru-RU" sz="700" dirty="0" smtClean="0">
                <a:solidFill>
                  <a:schemeClr val="dk1"/>
                </a:solidFill>
                <a:cs typeface="Times New Roman" panose="02020603050405020304" pitchFamily="18" charset="0"/>
              </a:rPr>
              <a:t>документа;</a:t>
            </a:r>
            <a:endParaRPr lang="ru-RU" sz="700" dirty="0">
              <a:solidFill>
                <a:schemeClr val="dk1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558357"/>
            <a:ext cx="3429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196491" y="1472877"/>
            <a:ext cx="442537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пошаговая </a:t>
            </a:r>
            <a:r>
              <a:rPr lang="ru-RU" sz="700" dirty="0">
                <a:solidFill>
                  <a:schemeClr val="tx1"/>
                </a:solidFill>
              </a:rPr>
              <a:t>инструкция для юридических лиц (индивидуальных предпринимателей), открывающих лицевые счета </a:t>
            </a:r>
            <a:r>
              <a:rPr lang="ru-RU" sz="700" dirty="0" smtClean="0">
                <a:solidFill>
                  <a:schemeClr val="tx1"/>
                </a:solidFill>
              </a:rPr>
              <a:t>в </a:t>
            </a:r>
            <a:r>
              <a:rPr lang="ru-RU" sz="700" dirty="0">
                <a:solidFill>
                  <a:schemeClr val="tx1"/>
                </a:solidFill>
              </a:rPr>
              <a:t>рамках казначейского сопровождения </a:t>
            </a:r>
            <a:r>
              <a:rPr lang="ru-RU" sz="700" dirty="0" smtClean="0">
                <a:solidFill>
                  <a:schemeClr val="tx1"/>
                </a:solidFill>
              </a:rPr>
              <a:t>средств;</a:t>
            </a:r>
            <a:endParaRPr lang="ru-RU" sz="7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78840" y="1860369"/>
            <a:ext cx="4504283" cy="21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dirty="0" smtClean="0">
                <a:solidFill>
                  <a:schemeClr val="tx1"/>
                </a:solidFill>
              </a:rPr>
              <a:t>образец </a:t>
            </a:r>
            <a:r>
              <a:rPr lang="ru-RU" sz="700" dirty="0">
                <a:solidFill>
                  <a:schemeClr val="tx1"/>
                </a:solidFill>
              </a:rPr>
              <a:t>заполнения Карточки образцов подписей к лицевым счетам (приложение № 2 к приказу </a:t>
            </a:r>
            <a:endParaRPr lang="ru-RU" sz="700" dirty="0" smtClean="0">
              <a:solidFill>
                <a:schemeClr val="tx1"/>
              </a:solidFill>
            </a:endParaRPr>
          </a:p>
          <a:p>
            <a:r>
              <a:rPr lang="ru-RU" sz="700" dirty="0" smtClean="0">
                <a:solidFill>
                  <a:schemeClr val="tx1"/>
                </a:solidFill>
              </a:rPr>
              <a:t>№ </a:t>
            </a:r>
            <a:r>
              <a:rPr lang="ru-RU" sz="700" dirty="0">
                <a:solidFill>
                  <a:schemeClr val="tx1"/>
                </a:solidFill>
              </a:rPr>
              <a:t>21н);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178840" y="2090951"/>
            <a:ext cx="4504283" cy="15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dirty="0" smtClean="0">
                <a:solidFill>
                  <a:schemeClr val="tx1"/>
                </a:solidFill>
              </a:rPr>
              <a:t>образец </a:t>
            </a:r>
            <a:r>
              <a:rPr lang="ru-RU" sz="700" dirty="0">
                <a:solidFill>
                  <a:schemeClr val="tx1"/>
                </a:solidFill>
              </a:rPr>
              <a:t>заполнения Заявления на открытие лицевого счета (приложение № 1 к приказу № 21н</a:t>
            </a:r>
            <a:r>
              <a:rPr lang="ru-RU" sz="700" dirty="0" smtClean="0">
                <a:solidFill>
                  <a:schemeClr val="tx1"/>
                </a:solidFill>
              </a:rPr>
              <a:t>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78839" y="2328099"/>
            <a:ext cx="4504283" cy="218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dirty="0" smtClean="0">
                <a:solidFill>
                  <a:schemeClr val="tx1"/>
                </a:solidFill>
              </a:rPr>
              <a:t>образец </a:t>
            </a:r>
            <a:r>
              <a:rPr lang="ru-RU" sz="700" dirty="0">
                <a:solidFill>
                  <a:schemeClr val="tx1"/>
                </a:solidFill>
              </a:rPr>
              <a:t>заполнения Заявления на резервирование/ открытие (закрытие) лицевого счета (приложение № 1 к приказу № 1н</a:t>
            </a:r>
            <a:r>
              <a:rPr lang="ru-RU" sz="700" dirty="0" smtClean="0">
                <a:solidFill>
                  <a:schemeClr val="tx1"/>
                </a:solidFill>
              </a:rPr>
              <a:t>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78838" y="2606836"/>
            <a:ext cx="4504283" cy="15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dirty="0" smtClean="0">
                <a:solidFill>
                  <a:schemeClr val="tx1"/>
                </a:solidFill>
              </a:rPr>
              <a:t>нормативно-правовые акты, касающиеся деятельности Управления и пр.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39900" y="3967"/>
            <a:ext cx="4009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0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Организация размещения на Официальном сайте Управления информации об официальных мероприятиях с участием руководства Управления</a:t>
            </a:r>
            <a:endParaRPr lang="ru-RU" sz="8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6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3500" y="555625"/>
            <a:ext cx="5562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700" dirty="0">
                <a:solidFill>
                  <a:schemeClr val="tx1"/>
                </a:solidFill>
              </a:rPr>
              <a:t>22 января 2020 года руководитель </a:t>
            </a:r>
            <a:r>
              <a:rPr lang="ru-RU" sz="700" dirty="0" smtClean="0">
                <a:solidFill>
                  <a:schemeClr val="tx1"/>
                </a:solidFill>
              </a:rPr>
              <a:t>УФК </a:t>
            </a:r>
            <a:r>
              <a:rPr lang="ru-RU" sz="700" dirty="0">
                <a:solidFill>
                  <a:schemeClr val="tx1"/>
                </a:solidFill>
              </a:rPr>
              <a:t>по Алтайскому краю В.М. Костина приняла участие в заседании Совета по информационной безопасности Сибирского федерального округа (24 января 2020 г</a:t>
            </a:r>
            <a:r>
              <a:rPr lang="ru-RU" sz="700" dirty="0" smtClean="0">
                <a:solidFill>
                  <a:schemeClr val="tx1"/>
                </a:solidFill>
              </a:rPr>
              <a:t>.);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9771" y="936625"/>
            <a:ext cx="519632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700" dirty="0">
                <a:solidFill>
                  <a:schemeClr val="tx1"/>
                </a:solidFill>
              </a:rPr>
              <a:t>20 февраля 2020 года руководитель </a:t>
            </a:r>
            <a:r>
              <a:rPr lang="ru-RU" sz="700" dirty="0" smtClean="0">
                <a:solidFill>
                  <a:schemeClr val="tx1"/>
                </a:solidFill>
              </a:rPr>
              <a:t>УФК </a:t>
            </a:r>
            <a:r>
              <a:rPr lang="ru-RU" sz="700" dirty="0">
                <a:solidFill>
                  <a:schemeClr val="tx1"/>
                </a:solidFill>
              </a:rPr>
              <a:t>по Алтайскому краю В.М. Костина в соответствии с поручением Президента Российской Федерации провела личный прием граждан в приемной Президента Российской Федерации в Алтайском крае (20 февраля 2020 г</a:t>
            </a:r>
            <a:r>
              <a:rPr lang="ru-RU" sz="700" dirty="0" smtClean="0">
                <a:solidFill>
                  <a:schemeClr val="tx1"/>
                </a:solidFill>
              </a:rPr>
              <a:t>.);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3502" y="1470025"/>
            <a:ext cx="5562598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700" dirty="0">
                <a:solidFill>
                  <a:schemeClr val="tx1"/>
                </a:solidFill>
              </a:rPr>
              <a:t>25 марта 2020 года руководитель УФК по Алтайскому краю В.М. Костина, заместитель руководителя УФК по Алтайскому краю М.Н. Кораблев приняли участие в заседании межведомственной рабочей группы по вопросу «Анализ реализации Национального плана противодействия коррупции на 2018-2020 годы, утвержденного Указом Президента РФ от 29.06.2018 №378, в части принятых мероприятий по предупреждению и пресечению «откатов», выявлению и устранению коррупционных проявлений при осуществлении закупок товаров, работ, услуг для обеспечения государственных и муниципальных нужд» (26 марта 2020 г</a:t>
            </a:r>
            <a:r>
              <a:rPr lang="ru-RU" sz="700" dirty="0" smtClean="0">
                <a:solidFill>
                  <a:schemeClr val="tx1"/>
                </a:solidFill>
              </a:rPr>
              <a:t>.);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503" y="2232025"/>
            <a:ext cx="5029197" cy="406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700" dirty="0">
                <a:solidFill>
                  <a:schemeClr val="tx1"/>
                </a:solidFill>
              </a:rPr>
              <a:t>Интервью руководителя УФК по Алтайскому краю В.М. Костиной «Время новых вызовов», опубликованное в общественно-политической газете «Российская Газета» 30 апреля 2020 года, № 95 (8149) (7 мая 2020 г</a:t>
            </a:r>
            <a:r>
              <a:rPr lang="ru-RU" sz="700" dirty="0" smtClean="0">
                <a:solidFill>
                  <a:schemeClr val="tx1"/>
                </a:solidFill>
              </a:rPr>
              <a:t>.);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849" y="2729551"/>
            <a:ext cx="5645266" cy="262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dirty="0">
                <a:solidFill>
                  <a:schemeClr val="tx1"/>
                </a:solidFill>
              </a:rPr>
              <a:t>17 июня 2020 года состоялась рабочая встреча руководителя </a:t>
            </a:r>
            <a:r>
              <a:rPr lang="ru-RU" sz="700" dirty="0" smtClean="0">
                <a:solidFill>
                  <a:schemeClr val="tx1"/>
                </a:solidFill>
              </a:rPr>
              <a:t>УФК </a:t>
            </a:r>
            <a:r>
              <a:rPr lang="ru-RU" sz="700" dirty="0">
                <a:solidFill>
                  <a:schemeClr val="tx1"/>
                </a:solidFill>
              </a:rPr>
              <a:t>по Алтайскому краю В.М. Костиной с Губернатором Алтайского края В.П. Томенко (18 июня 2020 г</a:t>
            </a:r>
            <a:r>
              <a:rPr lang="ru-RU" sz="700" dirty="0" smtClean="0">
                <a:solidFill>
                  <a:schemeClr val="tx1"/>
                </a:solidFill>
              </a:rPr>
              <a:t>.).</a:t>
            </a:r>
            <a:endParaRPr lang="ru-RU" sz="700" dirty="0">
              <a:solidFill>
                <a:schemeClr val="tx1"/>
              </a:solidFill>
            </a:endParaRPr>
          </a:p>
        </p:txBody>
      </p:sp>
      <p:pic>
        <p:nvPicPr>
          <p:cNvPr id="29" name="Рисунок 2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9" y="951738"/>
            <a:ext cx="379730" cy="310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180291"/>
            <a:ext cx="387985" cy="32766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Прямоугольник 31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94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739900" y="3967"/>
            <a:ext cx="400998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50" b="1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Организация размещения на Официальном сайте Управления актуальной информации по вопросам противодействия коррупции</a:t>
            </a:r>
            <a:endParaRPr lang="ru-RU" sz="85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7</a:t>
            </a:r>
            <a:endParaRPr lang="ru-RU" sz="1000" b="1" dirty="0"/>
          </a:p>
        </p:txBody>
      </p:sp>
      <p:sp>
        <p:nvSpPr>
          <p:cNvPr id="26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444500" y="558357"/>
            <a:ext cx="32379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8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В рамках вопроса о противодействия коррупции на официальном сайте Управления размещены:</a:t>
            </a:r>
            <a:endParaRPr lang="ru-RU" sz="8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34241" y="1482191"/>
            <a:ext cx="4347135" cy="374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700" dirty="0" smtClean="0">
                <a:solidFill>
                  <a:schemeClr val="tx1"/>
                </a:solidFill>
              </a:rPr>
              <a:t>методические </a:t>
            </a:r>
            <a:r>
              <a:rPr lang="ru-RU" sz="700" dirty="0">
                <a:solidFill>
                  <a:schemeClr val="tx1"/>
                </a:solidFill>
              </a:rPr>
              <a:t>рекомендации по вопросам предоставления сведений о доходах, расходах, об имуществе и обязательствах имущественного характера и заполнения соответствующей формы справки в 2020 году (за отчетный 2019 год) (17.02.2020</a:t>
            </a:r>
            <a:r>
              <a:rPr lang="ru-RU" sz="700" dirty="0" smtClean="0">
                <a:solidFill>
                  <a:schemeClr val="tx1"/>
                </a:solidFill>
              </a:rPr>
              <a:t>);</a:t>
            </a:r>
            <a:endParaRPr lang="ru-RU" sz="7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30264" y="2384425"/>
            <a:ext cx="4368864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обновлена </a:t>
            </a:r>
            <a:r>
              <a:rPr lang="ru-RU" sz="700" dirty="0">
                <a:solidFill>
                  <a:schemeClr val="tx1"/>
                </a:solidFill>
              </a:rPr>
              <a:t>информация о составе комиссии по соблюдению требований к служебному поведению государственных гражданских служащих и урегулированию конфликта интересов (30.04.2020</a:t>
            </a:r>
            <a:r>
              <a:rPr lang="ru-RU" sz="700" dirty="0" smtClean="0">
                <a:solidFill>
                  <a:schemeClr val="tx1"/>
                </a:solidFill>
              </a:rPr>
              <a:t>). </a:t>
            </a:r>
            <a:endParaRPr lang="ru-RU" sz="7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34242" y="1917162"/>
            <a:ext cx="4347135" cy="357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00" dirty="0">
                <a:solidFill>
                  <a:schemeClr val="tx1"/>
                </a:solidFill>
              </a:rPr>
              <a:t>информация о состоявшихся заседаниях комиссии по соблюдению требований к служебному поведению государственных гражданских служащих и урегулированию конфликта интересов (13.01.2020, 05.03.2020,10.04.2020</a:t>
            </a:r>
            <a:r>
              <a:rPr lang="ru-RU" sz="700" dirty="0" smtClean="0">
                <a:solidFill>
                  <a:schemeClr val="tx1"/>
                </a:solidFill>
              </a:rPr>
              <a:t>);</a:t>
            </a:r>
            <a:endParaRPr lang="ru-RU" sz="7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67" y="558357"/>
            <a:ext cx="397510" cy="374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38791"/>
            <a:ext cx="382076" cy="35990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234242" y="913057"/>
            <a:ext cx="434713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700" dirty="0" smtClean="0">
                <a:solidFill>
                  <a:schemeClr val="tx1"/>
                </a:solidFill>
              </a:rPr>
              <a:t>приказ УФК </a:t>
            </a:r>
            <a:r>
              <a:rPr lang="ru-RU" sz="700" dirty="0">
                <a:solidFill>
                  <a:schemeClr val="tx1"/>
                </a:solidFill>
              </a:rPr>
              <a:t>по Алтайскому краю от 11 марта 2020 № 110 </a:t>
            </a:r>
            <a:r>
              <a:rPr lang="ru-RU" sz="700" dirty="0" smtClean="0">
                <a:solidFill>
                  <a:schemeClr val="tx1"/>
                </a:solidFill>
              </a:rPr>
              <a:t>«Об </a:t>
            </a:r>
            <a:r>
              <a:rPr lang="ru-RU" sz="700" dirty="0">
                <a:solidFill>
                  <a:schemeClr val="tx1"/>
                </a:solidFill>
              </a:rPr>
              <a:t>утверждении состава Комиссии по соблюдению требований к служебному поведению федеральных государственных гражданских служащих и урегулированию конфликта интересов в Управлении Федерального казначейства по Алтайскому краю» (30.04.2020</a:t>
            </a:r>
            <a:r>
              <a:rPr lang="ru-RU" sz="700" dirty="0" smtClean="0">
                <a:solidFill>
                  <a:schemeClr val="tx1"/>
                </a:solidFill>
              </a:rPr>
              <a:t>);</a:t>
            </a:r>
            <a:endParaRPr lang="ru-RU" sz="7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968500" y="3967"/>
            <a:ext cx="379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kern="300" dirty="0">
                <a:solidFill>
                  <a:schemeClr val="tx2"/>
                </a:solidFill>
                <a:latin typeface="+mj-lt"/>
              </a:rPr>
              <a:t>Организация размещения на Официальном сайте Управления информации о работе с обращениями граждан и организаций</a:t>
            </a:r>
            <a:endParaRPr lang="ru-RU" sz="9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8</a:t>
            </a:r>
            <a:endParaRPr lang="ru-RU" sz="1000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43325101"/>
              </p:ext>
            </p:extLst>
          </p:nvPr>
        </p:nvGraphicFramePr>
        <p:xfrm>
          <a:off x="215900" y="555625"/>
          <a:ext cx="5257800" cy="241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968500" y="3967"/>
            <a:ext cx="379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kern="300" dirty="0">
                <a:solidFill>
                  <a:schemeClr val="tx2"/>
                </a:solidFill>
                <a:latin typeface="+mj-lt"/>
              </a:rPr>
              <a:t>Организация размещения на Официальном сайте Управления информации о работе с обращениями граждан и организаций</a:t>
            </a:r>
            <a:endParaRPr lang="ru-RU" sz="900" b="1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05385" y="2994025"/>
            <a:ext cx="444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9</a:t>
            </a:r>
            <a:endParaRPr lang="ru-RU" sz="1000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3"/>
          <a:stretch/>
        </p:blipFill>
        <p:spPr>
          <a:xfrm>
            <a:off x="139701" y="43319"/>
            <a:ext cx="382076" cy="359906"/>
          </a:xfrm>
          <a:prstGeom prst="rect">
            <a:avLst/>
          </a:prstGeom>
        </p:spPr>
      </p:pic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716144"/>
              </p:ext>
            </p:extLst>
          </p:nvPr>
        </p:nvGraphicFramePr>
        <p:xfrm>
          <a:off x="159289" y="492642"/>
          <a:ext cx="5468383" cy="2501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21777" y="38791"/>
            <a:ext cx="1065723" cy="35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УФК ПО АЛТАЙСКОМУ КРАЮ</a:t>
            </a:r>
            <a:endParaRPr lang="ru-RU" sz="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07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23666</TotalTime>
  <Words>1392</Words>
  <Application>Microsoft Office PowerPoint</Application>
  <PresentationFormat>Произвольный</PresentationFormat>
  <Paragraphs>108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Курлянд Ирина Леонидовна</cp:lastModifiedBy>
  <cp:revision>139</cp:revision>
  <cp:lastPrinted>2020-07-15T09:31:52Z</cp:lastPrinted>
  <dcterms:created xsi:type="dcterms:W3CDTF">2019-07-31T16:47:50Z</dcterms:created>
  <dcterms:modified xsi:type="dcterms:W3CDTF">2020-07-17T07:43:23Z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