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13"/>
  </p:notesMasterIdLst>
  <p:sldIdLst>
    <p:sldId id="261" r:id="rId2"/>
    <p:sldId id="267" r:id="rId3"/>
    <p:sldId id="262" r:id="rId4"/>
    <p:sldId id="268" r:id="rId5"/>
    <p:sldId id="272" r:id="rId6"/>
    <p:sldId id="275" r:id="rId7"/>
    <p:sldId id="265" r:id="rId8"/>
    <p:sldId id="271" r:id="rId9"/>
    <p:sldId id="274" r:id="rId10"/>
    <p:sldId id="277" r:id="rId11"/>
    <p:sldId id="276" r:id="rId1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5610" autoAdjust="0"/>
  </p:normalViewPr>
  <p:slideViewPr>
    <p:cSldViewPr>
      <p:cViewPr>
        <p:scale>
          <a:sx n="90" d="100"/>
          <a:sy n="90" d="100"/>
        </p:scale>
        <p:origin x="-2244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Обращения граждан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полугодие 2017 г.</c:v>
                </c:pt>
                <c:pt idx="1">
                  <c:v>1 полугодие 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60</c:v>
                </c:pt>
                <c:pt idx="1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Обращения организаций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полугодие 2017 г.</c:v>
                </c:pt>
                <c:pt idx="1">
                  <c:v>1 полугодие 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70</c:v>
                </c:pt>
                <c:pt idx="1">
                  <c:v>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00814208"/>
        <c:axId val="100820096"/>
      </c:barChart>
      <c:catAx>
        <c:axId val="10081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00820096"/>
        <c:crosses val="autoZero"/>
        <c:auto val="1"/>
        <c:lblAlgn val="ctr"/>
        <c:lblOffset val="100"/>
        <c:noMultiLvlLbl val="0"/>
      </c:catAx>
      <c:valAx>
        <c:axId val="100820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8142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Обращения граждан и организаций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4 квартал 2017 г.</c:v>
                </c:pt>
                <c:pt idx="4">
                  <c:v>1 квартал 2018 г.</c:v>
                </c:pt>
                <c:pt idx="5">
                  <c:v>2 квартал 2018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73</c:v>
                </c:pt>
                <c:pt idx="1">
                  <c:v>57</c:v>
                </c:pt>
                <c:pt idx="2">
                  <c:v>56</c:v>
                </c:pt>
                <c:pt idx="3">
                  <c:v>61</c:v>
                </c:pt>
                <c:pt idx="4">
                  <c:v>59</c:v>
                </c:pt>
                <c:pt idx="5">
                  <c:v>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037568"/>
        <c:axId val="101036032"/>
      </c:lineChart>
      <c:valAx>
        <c:axId val="1010360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1037568"/>
        <c:crosses val="autoZero"/>
        <c:crossBetween val="between"/>
      </c:valAx>
      <c:catAx>
        <c:axId val="1010375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103603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59805855449784939"/>
          <c:w val="0.98409785069418521"/>
          <c:h val="0.308207790549562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 оказании технической помощи на официальном сайте для размещения информации о государственных (муниципальных) учреждениях и в Единой информационной системе в сфере закупок и т.п.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 предоставлении справок (о  среднемесячной заработной плате, формы - 2НДФЛ,  о подтверждении стажа работы) 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</c:v>
                </c:pt>
                <c:pt idx="1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Вопросы, связанные с исполнением исполнительных документов и решений налоговых органов о взыскании денежных средств с получателей средств бюджетов, бюджетных и автономных учреждений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10</c:v>
                </c:pt>
                <c:pt idx="1">
                  <c:v>14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 порядке учета поступлений (об оплате госпошлины, о наличии задолженности по налогам, об уплате штрафа) и возврате ошибочно перечисленных платежей в бюджет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</c:v>
                </c:pt>
                <c:pt idx="1">
                  <c:v>17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 казначейском сопровождении государственных контрактов, договоров (соглашений), а также контрактов, договоров (соглашений), заключенных в рамках их исполнения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 осуществлении функций Удостоверяющего центра (отзыв сертификатов, использование средств электронной подписи)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О проведении проверок в отношении государственных, муниципальных, краевых организаций и иных юридических лиц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0</c:v>
                </c:pt>
                <c:pt idx="1">
                  <c:v>4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О проведении контрольных мероприятий, комплексных проверок, административных правонарушений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По иным темам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квартал 2018 г.</c:v>
                </c:pt>
                <c:pt idx="1">
                  <c:v>2 квартал 2018 г.</c:v>
                </c:pt>
              </c:strCache>
            </c:str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7344128"/>
        <c:axId val="117345664"/>
        <c:axId val="0"/>
      </c:bar3DChart>
      <c:catAx>
        <c:axId val="117344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7345664"/>
        <c:crosses val="autoZero"/>
        <c:auto val="1"/>
        <c:lblAlgn val="ctr"/>
        <c:lblOffset val="100"/>
        <c:noMultiLvlLbl val="0"/>
      </c:catAx>
      <c:valAx>
        <c:axId val="117345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73441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"/>
          <c:y val="4.3958562804979354E-2"/>
          <c:w val="0.99019257423127849"/>
          <c:h val="0.56945664447329725"/>
        </c:manualLayout>
      </c:layout>
      <c:overlay val="0"/>
      <c:txPr>
        <a:bodyPr/>
        <a:lstStyle/>
        <a:p>
          <a:pPr>
            <a:defRPr sz="10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694A6-C925-4209-9D9B-3E05DC8CA024}" type="datetimeFigureOut">
              <a:rPr lang="ru-RU" smtClean="0"/>
              <a:t>16.07.2018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4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3C94C-2692-4E0E-B5F7-B1D6295BA1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94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3D46-6464-4138-8384-A0B6371AF1B8}" type="datetime1">
              <a:rPr lang="ru-RU" smtClean="0"/>
              <a:t>16.07.2018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B3B5-5AEB-4BF9-8359-4B978AFC01CC}" type="datetime1">
              <a:rPr lang="ru-RU" smtClean="0"/>
              <a:t>16.07.2018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75A0E-CBF4-41B5-AECF-FFCA9AE33FE1}" type="datetime1">
              <a:rPr lang="ru-RU" smtClean="0"/>
              <a:t>16.07.2018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6663-5D96-4686-989F-919EF27735A3}" type="datetime1">
              <a:rPr lang="ru-RU" smtClean="0"/>
              <a:t>16.07.2018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2396A-D041-4A7C-AEC6-886489ACA842}" type="datetime1">
              <a:rPr lang="ru-RU" smtClean="0"/>
              <a:t>16.07.2018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3CD09-309F-4145-B041-3B55D4BB4CED}" type="datetime1">
              <a:rPr lang="ru-RU" smtClean="0"/>
              <a:t>16.07.2018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C40E-96ED-4E15-A109-FBF72234903A}" type="datetime1">
              <a:rPr lang="ru-RU" smtClean="0"/>
              <a:t>16.07.2018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73BA-D5E3-4181-9EBE-83D831556421}" type="datetime1">
              <a:rPr lang="ru-RU" smtClean="0"/>
              <a:t>16.07.2018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7029-0663-4AAF-ABB2-92BA1B56A69C}" type="datetime1">
              <a:rPr lang="ru-RU" smtClean="0"/>
              <a:t>16.07.2018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F6F9-26C6-4296-B73D-26848B6F1CBC}" type="datetime1">
              <a:rPr lang="ru-RU" smtClean="0"/>
              <a:t>16.07.2018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3280B-AD65-4EED-8432-CE11212242CA}" type="datetime1">
              <a:rPr lang="ru-RU" smtClean="0"/>
              <a:t>16.07.2018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FAABFDA-F4CC-4BA5-9381-E23B63F6E32E}" type="datetime1">
              <a:rPr lang="ru-RU" smtClean="0"/>
              <a:t>16.07.2018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47E428-94FC-45B6-9AB7-218E5BD013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559" y="1340768"/>
            <a:ext cx="7772400" cy="522387"/>
          </a:xfrm>
        </p:spPr>
        <p:txBody>
          <a:bodyPr/>
          <a:lstStyle/>
          <a:p>
            <a:r>
              <a:rPr lang="ru-RU" sz="2400" dirty="0" smtClean="0"/>
              <a:t>Управление Федерального казначейства</a:t>
            </a:r>
            <a:br>
              <a:rPr lang="ru-RU" sz="2400" dirty="0" smtClean="0"/>
            </a:br>
            <a:r>
              <a:rPr lang="ru-RU" sz="2400" dirty="0" smtClean="0"/>
              <a:t>по Алтайскому краю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12776"/>
            <a:ext cx="187220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07504" y="3140968"/>
            <a:ext cx="8784976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Федерального казначейства по Алтайскому краю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реализации Концепции открытости федеральных органов исполнительной власти на 2018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2018 года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материалы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11960" y="5517232"/>
            <a:ext cx="4392488" cy="936104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chemeClr val="tx1"/>
                </a:solidFill>
              </a:rPr>
              <a:t>656043, Россия, Алтайский край, г. Барнаул, 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err="1" smtClean="0">
                <a:solidFill>
                  <a:schemeClr val="tx1"/>
                </a:solidFill>
              </a:rPr>
              <a:t>пр-кт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200" dirty="0">
                <a:solidFill>
                  <a:schemeClr val="tx1"/>
                </a:solidFill>
              </a:rPr>
              <a:t>Красноармейский, 9 </a:t>
            </a:r>
          </a:p>
          <a:p>
            <a:r>
              <a:rPr lang="ru-RU" sz="1200" dirty="0">
                <a:solidFill>
                  <a:schemeClr val="tx1"/>
                </a:solidFill>
              </a:rPr>
              <a:t>http://altay.roskazna.ru</a:t>
            </a:r>
          </a:p>
        </p:txBody>
      </p:sp>
      <p:pic>
        <p:nvPicPr>
          <p:cNvPr id="1027" name="Picture 3" descr="E:\dsc08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04" y="5157192"/>
            <a:ext cx="3519240" cy="152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27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670" y="116632"/>
            <a:ext cx="8179729" cy="10081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dirty="0" smtClean="0">
                <a:effectLst/>
              </a:rPr>
              <a:t>     </a:t>
            </a:r>
            <a:r>
              <a:rPr lang="ru-RU" sz="1800" b="1" i="1" dirty="0">
                <a:effectLst/>
              </a:rPr>
              <a:t>Механизм: Работа с </a:t>
            </a:r>
            <a:r>
              <a:rPr lang="ru-RU" sz="1800" b="1" i="1" dirty="0" err="1">
                <a:effectLst/>
              </a:rPr>
              <a:t>референтными</a:t>
            </a:r>
            <a:r>
              <a:rPr lang="ru-RU" sz="1800" b="1" i="1" dirty="0">
                <a:effectLst/>
              </a:rPr>
              <a:t> группами</a:t>
            </a:r>
            <a:r>
              <a:rPr lang="ru-RU" sz="2200" b="1" i="1" dirty="0" smtClean="0">
                <a:effectLst/>
              </a:rPr>
              <a:t/>
            </a:r>
            <a:br>
              <a:rPr lang="ru-RU" sz="2200" b="1" i="1" dirty="0" smtClean="0">
                <a:effectLst/>
              </a:rPr>
            </a:br>
            <a:r>
              <a:rPr lang="ru-RU" sz="1300" b="1" i="1" dirty="0" smtClean="0">
                <a:effectLst/>
              </a:rPr>
              <a:t>          </a:t>
            </a:r>
            <a:r>
              <a:rPr lang="ru-RU" sz="1300" b="1" dirty="0" smtClean="0">
                <a:effectLst/>
              </a:rPr>
              <a:t>п .1 </a:t>
            </a:r>
            <a:r>
              <a:rPr lang="ru-RU" sz="1400" dirty="0">
                <a:effectLst/>
              </a:rPr>
              <a:t>Совершенствование каналов взаимодействия с различными </a:t>
            </a:r>
            <a:r>
              <a:rPr lang="ru-RU" sz="1400" dirty="0" err="1">
                <a:effectLst/>
              </a:rPr>
              <a:t>референтными</a:t>
            </a:r>
            <a:r>
              <a:rPr lang="ru-RU" sz="1400" dirty="0">
                <a:effectLst/>
              </a:rPr>
              <a:t> группами</a:t>
            </a:r>
            <a:endParaRPr lang="ru-RU" sz="1300" dirty="0"/>
          </a:p>
        </p:txBody>
      </p:sp>
      <p:pic>
        <p:nvPicPr>
          <p:cNvPr id="4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877853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524155"/>
              </p:ext>
            </p:extLst>
          </p:nvPr>
        </p:nvGraphicFramePr>
        <p:xfrm>
          <a:off x="251519" y="1268759"/>
          <a:ext cx="8712969" cy="481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9"/>
              </a:tblGrid>
              <a:tr h="93610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07.02.2018 Управлением Федерального казначейства по Алтайскому краю  проведено совещание по вопросам представления субъектами бюджетной (бухгалтерской) отчетности за 2017 год в подсистеме «Учет и отчетность» ГИИС «Электронный бюджет»;</a:t>
                      </a:r>
                    </a:p>
                  </a:txBody>
                  <a:tcPr marL="36000" marR="3600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27.03.2018 проведен семинар-совещание Управления Федерального казначейства по Алтайскому краю с территориальными отделами и представителями федеральных учреждений на тему: «Об изменениях нормативно-правовых актов, регулирующих кассовое обслуживание исполнения расходов федерального бюджета в 2018 году. Итоги завершения 2017 финансового года»;</a:t>
                      </a:r>
                      <a:endParaRPr lang="ru-RU" sz="1400" b="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>
                    <a:solidFill>
                      <a:schemeClr val="bg2"/>
                    </a:solidFill>
                  </a:tcPr>
                </a:tc>
              </a:tr>
              <a:tr h="1143352">
                <a:tc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.04.</a:t>
                      </a:r>
                      <a:r>
                        <a:rPr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2018 </a:t>
                      </a:r>
                      <a:r>
                        <a:rPr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года специалисты структурных подразделений Управления Федерального казначейства по Алтайскому краю приняли участие в работе секций «Доходы местных бюджетов» и «Бюджетный учет», проводимых со специалистами финансовых органов муниципальных образований в рамках заседания коллегии Министерства финансов Алтайского края по итогам работы за 2017 год и задачам на 2018 год;</a:t>
                      </a:r>
                    </a:p>
                  </a:txBody>
                  <a:tcPr marL="36000" marR="3600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150">
                <a:tc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29.05.2018 Управлением Федерального казначейства по Алтайскому краю проведено бюджетное собрание в режиме видеоконференции на тему: «Актуальные вопросы по учету и распределению поступлений в бюджеты и функционированию Государственной информационной системы о государственных и муниципальных платежах» с представителями Управления связи и массовых коммуникаций Алтайского края, КГБУ «Оператор электронного правительства Алтайского края», администраторов доходов местных бюджетов, а также специалистами территориальных отделов УФК по Алтайскому краю.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400" b="0" u="none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03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69" y="349283"/>
            <a:ext cx="8579296" cy="113550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dirty="0" smtClean="0">
                <a:effectLst/>
              </a:rPr>
              <a:t> Механизм</a:t>
            </a:r>
            <a:r>
              <a:rPr lang="ru-RU" sz="1800" b="1" i="1" dirty="0">
                <a:effectLst/>
              </a:rPr>
              <a:t>: Формирование культуры открытости у федеральных государственных гражданских служащих Управления</a:t>
            </a:r>
            <a:r>
              <a:rPr lang="ru-RU" sz="1800" b="1" i="1" dirty="0" smtClean="0">
                <a:effectLst/>
              </a:rPr>
              <a:t/>
            </a:r>
            <a:br>
              <a:rPr lang="ru-RU" sz="1800" b="1" i="1" dirty="0" smtClean="0">
                <a:effectLst/>
              </a:rPr>
            </a:br>
            <a:r>
              <a:rPr lang="ru-RU" sz="1400" b="1" i="1" dirty="0" smtClean="0">
                <a:effectLst/>
              </a:rPr>
              <a:t> </a:t>
            </a:r>
            <a:r>
              <a:rPr lang="ru-RU" sz="1400" b="1" dirty="0" smtClean="0">
                <a:effectLst/>
              </a:rPr>
              <a:t>п.1</a:t>
            </a:r>
            <a:r>
              <a:rPr lang="ru-RU" sz="1400" dirty="0" smtClean="0">
                <a:effectLst/>
              </a:rPr>
              <a:t> </a:t>
            </a:r>
            <a:r>
              <a:rPr lang="ru-RU" sz="1400" dirty="0">
                <a:effectLst/>
              </a:rPr>
              <a:t>Популяризация среди гражданских служащих Управления культуры открытости</a:t>
            </a:r>
            <a:endParaRPr lang="ru-RU" sz="1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991012"/>
              </p:ext>
            </p:extLst>
          </p:nvPr>
        </p:nvGraphicFramePr>
        <p:xfrm>
          <a:off x="416068" y="1700808"/>
          <a:ext cx="8460940" cy="44520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0940"/>
              </a:tblGrid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официальном сайте Управления и на странице Молодежного совета в сети </a:t>
                      </a:r>
                      <a:r>
                        <a:rPr lang="en-US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Instagram</a:t>
                      </a:r>
                      <a:r>
                        <a:rPr lang="ru-RU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размещена информация :</a:t>
                      </a:r>
                      <a:endParaRPr lang="ru-RU" sz="1800" b="1" i="1" kern="1200" baseline="0" dirty="0">
                        <a:solidFill>
                          <a:schemeClr val="bg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51204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участии сотрудников УФК по Алтайскому краю в городском мероприятии Арт-панорама «Даешь – Молодежь!»;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оказании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помощи сотрудниками УФК по Алтайскому краю приюту для животных «Ласка»;</a:t>
                      </a: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участии сотрудников УФК по Алтайскому краю в 23 апреля 2018 года в благотворительной акции «Национальный день донора в России»;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58004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участии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УФК по Алтайскому краю 3 мая 2018 года во Всероссийской акции «Георгиевская ленточка»;</a:t>
                      </a:r>
                    </a:p>
                  </a:txBody>
                  <a:tcPr/>
                </a:tc>
              </a:tr>
              <a:tr h="617925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проведении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7-8 мая 2018 года  мероприятий в УФК по Алтайскому краю,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посвященных празднованию 73-ей годовщины со дня Победы в Великой Отечественной войне»; </a:t>
                      </a:r>
                    </a:p>
                  </a:txBody>
                  <a:tcPr/>
                </a:tc>
              </a:tr>
              <a:tr h="617925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участии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УФК по Алтайскому краю 24 мая 2018 года в ежегодной благотворительной акции «Почта Деда Мороза»;</a:t>
                      </a:r>
                    </a:p>
                  </a:txBody>
                  <a:tcPr/>
                </a:tc>
              </a:tr>
              <a:tr h="617925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участии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УФК по Алтайскому краю 21-22 июня 2018 г. в мероприятиях, приуроченных ко Дню памяти и скорби» и пр.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377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53208" y="692696"/>
            <a:ext cx="6984776" cy="86409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Референтные группы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5696" y="1772816"/>
            <a:ext cx="662473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1. Взыскатели </a:t>
            </a:r>
            <a:r>
              <a:rPr lang="ru-RU" sz="1600" dirty="0"/>
              <a:t>по </a:t>
            </a:r>
            <a:r>
              <a:rPr lang="ru-RU" sz="1600" dirty="0" smtClean="0"/>
              <a:t>исполнительным документам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95736" y="2382416"/>
            <a:ext cx="626469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2. Банковское </a:t>
            </a:r>
            <a:r>
              <a:rPr lang="ru-RU" sz="1600" dirty="0"/>
              <a:t>сообщество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55776" y="2992016"/>
            <a:ext cx="5904656" cy="50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3. Пользователи </a:t>
            </a:r>
            <a:r>
              <a:rPr lang="ru-RU" sz="1400" dirty="0"/>
              <a:t>государственных информационных систем, оператором которых является Федеральное казначейство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54474" y="3639690"/>
            <a:ext cx="5605958" cy="1301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4. Руководители </a:t>
            </a:r>
            <a:r>
              <a:rPr lang="ru-RU" sz="1400" dirty="0"/>
              <a:t>органов государственной власти Алтайского края, муниципальных образований Алтайского края, полномочный представитель Президента России в Сибирском федеральном округе, главный федеральный инспектор по Алтайскому краю, руководители федеральных органов исполнительной власти Алтайского края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75855" y="5157192"/>
            <a:ext cx="5184577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5. Клиенты</a:t>
            </a:r>
            <a:r>
              <a:rPr lang="ru-RU" sz="1400" dirty="0"/>
              <a:t>, которым открыты лицевые счета в Управлении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1187624" y="1935907"/>
            <a:ext cx="576064" cy="13144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187624" y="2545296"/>
            <a:ext cx="920527" cy="13144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1187624" y="3180792"/>
            <a:ext cx="1296144" cy="13144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187624" y="4224709"/>
            <a:ext cx="1656184" cy="13144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187624" y="5415508"/>
            <a:ext cx="2061219" cy="13144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>
            <a:endCxn id="24" idx="1"/>
          </p:cNvCxnSpPr>
          <p:nvPr/>
        </p:nvCxnSpPr>
        <p:spPr>
          <a:xfrm>
            <a:off x="1187624" y="1124744"/>
            <a:ext cx="0" cy="4356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8" idx="1"/>
          </p:cNvCxnSpPr>
          <p:nvPr/>
        </p:nvCxnSpPr>
        <p:spPr>
          <a:xfrm>
            <a:off x="1165176" y="1124744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7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423" y="943370"/>
            <a:ext cx="8229600" cy="1080120"/>
          </a:xfr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Федерального казначейства по Алтайскому краю</a:t>
            </a:r>
            <a:r>
              <a:rPr lang="ru-RU" sz="1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реализации Концепции открытости федеральных органов исполнительной власти на 2018 год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52070" y="1879619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58821" y="3283585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252070" y="4700338"/>
            <a:ext cx="72008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51720" y="2473985"/>
            <a:ext cx="5184576" cy="8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 раздела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10935" y="3832334"/>
            <a:ext cx="5184576" cy="8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 механизмов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76103" y="5229200"/>
            <a:ext cx="5184576" cy="8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25 мероприятий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68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-конечная звезда 4"/>
          <p:cNvSpPr/>
          <p:nvPr/>
        </p:nvSpPr>
        <p:spPr>
          <a:xfrm>
            <a:off x="2771800" y="1916832"/>
            <a:ext cx="3700275" cy="2736304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Ключевые механизмы открытости</a:t>
            </a:r>
          </a:p>
        </p:txBody>
      </p:sp>
      <p:sp>
        <p:nvSpPr>
          <p:cNvPr id="6" name="Овал 5"/>
          <p:cNvSpPr/>
          <p:nvPr/>
        </p:nvSpPr>
        <p:spPr>
          <a:xfrm rot="20773374">
            <a:off x="1311475" y="391016"/>
            <a:ext cx="2664296" cy="17112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Реализация принципа информационной </a:t>
            </a:r>
            <a:r>
              <a:rPr lang="ru-RU" sz="1400" b="1" i="1" dirty="0" smtClean="0"/>
              <a:t>открытости</a:t>
            </a:r>
            <a:endParaRPr lang="ru-RU" sz="1400" dirty="0"/>
          </a:p>
        </p:txBody>
      </p:sp>
      <p:sp>
        <p:nvSpPr>
          <p:cNvPr id="9" name="Овал 8"/>
          <p:cNvSpPr/>
          <p:nvPr/>
        </p:nvSpPr>
        <p:spPr>
          <a:xfrm>
            <a:off x="996539" y="4797152"/>
            <a:ext cx="2960150" cy="1826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Информирование о работе с обращениями граждан и организаций</a:t>
            </a:r>
            <a:endParaRPr lang="ru-RU" sz="1400" dirty="0"/>
          </a:p>
        </p:txBody>
      </p:sp>
      <p:sp>
        <p:nvSpPr>
          <p:cNvPr id="10" name="Овал 9"/>
          <p:cNvSpPr/>
          <p:nvPr/>
        </p:nvSpPr>
        <p:spPr>
          <a:xfrm>
            <a:off x="121660" y="2851910"/>
            <a:ext cx="2282731" cy="1225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Работа с </a:t>
            </a:r>
            <a:r>
              <a:rPr lang="ru-RU" sz="1400" b="1" i="1" dirty="0" err="1"/>
              <a:t>референтными</a:t>
            </a:r>
            <a:r>
              <a:rPr lang="ru-RU" sz="1400" b="1" i="1" dirty="0"/>
              <a:t> группами</a:t>
            </a:r>
            <a:endParaRPr lang="ru-RU" sz="1400" dirty="0"/>
          </a:p>
        </p:txBody>
      </p:sp>
      <p:sp>
        <p:nvSpPr>
          <p:cNvPr id="11" name="Овал 10"/>
          <p:cNvSpPr/>
          <p:nvPr/>
        </p:nvSpPr>
        <p:spPr>
          <a:xfrm rot="1243833">
            <a:off x="5241388" y="431736"/>
            <a:ext cx="2664296" cy="1657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Обеспечение работы с открытыми данными</a:t>
            </a:r>
            <a:endParaRPr lang="ru-RU" sz="1400" dirty="0"/>
          </a:p>
        </p:txBody>
      </p:sp>
      <p:sp>
        <p:nvSpPr>
          <p:cNvPr id="12" name="Овал 11"/>
          <p:cNvSpPr/>
          <p:nvPr/>
        </p:nvSpPr>
        <p:spPr>
          <a:xfrm>
            <a:off x="6732240" y="2919211"/>
            <a:ext cx="2305116" cy="11578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Формирование публичной отчетности</a:t>
            </a:r>
            <a:endParaRPr lang="ru-RU" sz="1400" dirty="0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176031">
            <a:off x="3991961" y="696313"/>
            <a:ext cx="1228112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войная стрелка вверх/вниз 13"/>
          <p:cNvSpPr/>
          <p:nvPr/>
        </p:nvSpPr>
        <p:spPr>
          <a:xfrm rot="18761925">
            <a:off x="966021" y="3933130"/>
            <a:ext cx="360040" cy="1206472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верх/вниз 14"/>
          <p:cNvSpPr/>
          <p:nvPr/>
        </p:nvSpPr>
        <p:spPr>
          <a:xfrm rot="20092340">
            <a:off x="7880722" y="1818683"/>
            <a:ext cx="360040" cy="1071747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верх/вниз 15"/>
          <p:cNvSpPr/>
          <p:nvPr/>
        </p:nvSpPr>
        <p:spPr>
          <a:xfrm rot="2922909">
            <a:off x="7880722" y="3999375"/>
            <a:ext cx="360040" cy="1272645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верх/вниз 16"/>
          <p:cNvSpPr/>
          <p:nvPr/>
        </p:nvSpPr>
        <p:spPr>
          <a:xfrm rot="1536035">
            <a:off x="1022801" y="1718584"/>
            <a:ext cx="360040" cy="1175508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786671" y="394831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291554" y="5015822"/>
            <a:ext cx="3159724" cy="16535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Формирование культуры открытости у федеральных государственных гражданских служащих Управления</a:t>
            </a:r>
            <a:endParaRPr lang="ru-RU" sz="1400" dirty="0"/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3956689" y="5713489"/>
            <a:ext cx="127179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03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742" y="489810"/>
            <a:ext cx="8579296" cy="84737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u="sng" dirty="0" smtClean="0">
                <a:effectLst/>
              </a:rPr>
              <a:t>Механизм</a:t>
            </a:r>
            <a:r>
              <a:rPr lang="ru-RU" sz="1800" b="1" i="1" u="sng" dirty="0">
                <a:effectLst/>
              </a:rPr>
              <a:t>: Реализация принципа информационной </a:t>
            </a:r>
            <a:r>
              <a:rPr lang="ru-RU" sz="1800" b="1" i="1" u="sng" dirty="0" smtClean="0">
                <a:effectLst/>
              </a:rPr>
              <a:t>открытости</a:t>
            </a:r>
            <a:r>
              <a:rPr lang="ru-RU" sz="1800" b="1" i="1" dirty="0" smtClean="0">
                <a:effectLst/>
              </a:rPr>
              <a:t/>
            </a:r>
            <a:br>
              <a:rPr lang="ru-RU" sz="1800" b="1" i="1" dirty="0" smtClean="0">
                <a:effectLst/>
              </a:rPr>
            </a:br>
            <a:r>
              <a:rPr lang="ru-RU" sz="1400" b="1" i="1" dirty="0" smtClean="0">
                <a:effectLst/>
              </a:rPr>
              <a:t> </a:t>
            </a:r>
            <a:r>
              <a:rPr lang="ru-RU" sz="1400" b="1" dirty="0" smtClean="0">
                <a:effectLst/>
              </a:rPr>
              <a:t>п.1</a:t>
            </a:r>
            <a:r>
              <a:rPr lang="ru-RU" sz="1400" dirty="0" smtClean="0">
                <a:effectLst/>
              </a:rPr>
              <a:t> Организация размещения на официальном сайте Управления общей информации о деятельности Управления</a:t>
            </a:r>
            <a:endParaRPr lang="ru-RU" sz="1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853521"/>
              </p:ext>
            </p:extLst>
          </p:nvPr>
        </p:nvGraphicFramePr>
        <p:xfrm>
          <a:off x="251520" y="1340768"/>
          <a:ext cx="8640960" cy="4799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официальном сайте Управления размещены:</a:t>
                      </a:r>
                      <a:endParaRPr lang="ru-RU" sz="1800" b="1" i="1" kern="1200" baseline="0" dirty="0">
                        <a:solidFill>
                          <a:schemeClr val="bg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56446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Информация о судебных делах Управления Федерального казначейства по Алтайскому краю, рассмотренных в 2017г. (размещена 28.02.2018);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446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Информация о правовой работе Управления Федерального казначейства по Алтайскому краю за 2017 год (размещена 28.02.2018);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0212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Гиперссылки на Бюллетень Юридической службы Казначейства России, Обзор судебной практики с участием органов Федерального казначейства и ФКУ «ЦОКР» (размещены 09.01.2018 и 29.06.2018);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446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 деятельности Юридического отдела Управления Федерального казначейства по Алтайскому краю на 2018 год (размещен 11.05.2018);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0212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Порядок взаимодействия Управления Федерального казначейства по Алтайскому краю и клиентов –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неучастников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бюджетного процесса в режиме «Единого окна», размещено 08.02.2018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пр.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65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Актуализированы:</a:t>
                      </a:r>
                      <a:endParaRPr lang="ru-RU" sz="1800" b="1" i="1" kern="1200" baseline="0" dirty="0">
                        <a:solidFill>
                          <a:schemeClr val="bg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26793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 о работе с запросами и обращениями, поступающими в Управление</a:t>
                      </a:r>
                      <a:endParaRPr lang="ru-RU" sz="1600" dirty="0"/>
                    </a:p>
                  </a:txBody>
                  <a:tcPr/>
                </a:tc>
              </a:tr>
              <a:tr h="34940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Ответы на наиболее распространенные запросы и обращения, поступающие в Управление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752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1" y="764704"/>
            <a:ext cx="8502812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dirty="0" smtClean="0">
                <a:effectLst/>
              </a:rPr>
              <a:t>            </a:t>
            </a:r>
            <a:r>
              <a:rPr lang="ru-RU" sz="1800" b="1" i="1" u="sng" dirty="0" smtClean="0">
                <a:effectLst/>
              </a:rPr>
              <a:t>Механизм</a:t>
            </a:r>
            <a:r>
              <a:rPr lang="ru-RU" sz="1800" b="1" i="1" u="sng" dirty="0">
                <a:effectLst/>
              </a:rPr>
              <a:t>: Формирование публичной </a:t>
            </a:r>
            <a:r>
              <a:rPr lang="ru-RU" sz="1800" b="1" i="1" u="sng" dirty="0" smtClean="0">
                <a:effectLst/>
              </a:rPr>
              <a:t>отчетности</a:t>
            </a:r>
            <a:r>
              <a:rPr lang="ru-RU" sz="2200" b="1" i="1" dirty="0" smtClean="0">
                <a:effectLst/>
              </a:rPr>
              <a:t/>
            </a:r>
            <a:br>
              <a:rPr lang="ru-RU" sz="2200" b="1" i="1" dirty="0" smtClean="0">
                <a:effectLst/>
              </a:rPr>
            </a:br>
            <a:r>
              <a:rPr lang="ru-RU" sz="1300" b="1" i="1" dirty="0" smtClean="0">
                <a:effectLst/>
              </a:rPr>
              <a:t>          </a:t>
            </a:r>
            <a:r>
              <a:rPr lang="ru-RU" sz="1300" b="1" dirty="0" smtClean="0">
                <a:effectLst/>
              </a:rPr>
              <a:t>п .9</a:t>
            </a:r>
            <a:r>
              <a:rPr lang="ru-RU" sz="1300" b="1" i="1" dirty="0" smtClean="0">
                <a:effectLst/>
              </a:rPr>
              <a:t> </a:t>
            </a:r>
            <a:r>
              <a:rPr lang="ru-RU" sz="1400" dirty="0">
                <a:effectLst/>
              </a:rPr>
              <a:t>Организация размещения на Официальном сайте Управления актуальной информации, содержащей сведения о кадровом обеспечении и по вопросам противодействия коррупции</a:t>
            </a:r>
            <a:endParaRPr lang="ru-RU" sz="1300" dirty="0"/>
          </a:p>
        </p:txBody>
      </p:sp>
      <p:pic>
        <p:nvPicPr>
          <p:cNvPr id="4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877853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747530"/>
              </p:ext>
            </p:extLst>
          </p:nvPr>
        </p:nvGraphicFramePr>
        <p:xfrm>
          <a:off x="323528" y="1700808"/>
          <a:ext cx="8568952" cy="4652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baseline="0" dirty="0" smtClean="0">
                          <a:solidFill>
                            <a:schemeClr val="bg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рамках вопроса о противодействия коррупции на официальном сайте Управления размещены:</a:t>
                      </a:r>
                      <a:endParaRPr lang="ru-RU" sz="1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проведении заседания Комиссии по соблюдению требований к служебному поведению федеральных государственных гражданских служащих УФК по Алтайскому краю и урегулированию конфликта интересов; </a:t>
                      </a:r>
                      <a:endParaRPr lang="ru-RU" sz="1200" dirty="0"/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сведения  о доходах, расходах, об имуществе и обязательствах имущественного характера федеральных государственных гражданских служащих УФК по Алтайскому краю за период с 01.01.2017 по 31.12.2017;</a:t>
                      </a:r>
                      <a:endParaRPr lang="ru-RU" sz="1300" dirty="0"/>
                    </a:p>
                  </a:txBody>
                  <a:tcPr/>
                </a:tc>
              </a:tr>
              <a:tr h="1267974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новая форма Уведомления о намерении выполнять иную оплачиваемую работу (о выполнении иной оплачиваемой работы).</a:t>
                      </a:r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1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u="sng" dirty="0">
                <a:effectLst/>
              </a:rPr>
              <a:t>Механизм: Формирование публичной отчетности </a:t>
            </a:r>
            <a:r>
              <a:rPr lang="ru-RU" sz="1400" b="1" i="1" u="sng" dirty="0" smtClean="0">
                <a:effectLst/>
              </a:rPr>
              <a:t/>
            </a:r>
            <a:br>
              <a:rPr lang="ru-RU" sz="1400" b="1" i="1" u="sng" dirty="0" smtClean="0">
                <a:effectLst/>
              </a:rPr>
            </a:br>
            <a:r>
              <a:rPr lang="ru-RU" sz="1400" dirty="0" smtClean="0">
                <a:effectLst/>
              </a:rPr>
              <a:t>п.10 </a:t>
            </a:r>
            <a:r>
              <a:rPr lang="ru-RU" sz="1400" dirty="0">
                <a:effectLst/>
              </a:rPr>
              <a:t>Формирование и публикация на Официальном сайте Управления ежеквартальных отчетов о рассмотрении обращений граждан и организаций по вопросам, входящим в компетенцию Управления</a:t>
            </a:r>
            <a:endParaRPr lang="ru-RU" sz="1400" dirty="0"/>
          </a:p>
        </p:txBody>
      </p:sp>
      <p:pic>
        <p:nvPicPr>
          <p:cNvPr id="5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7493666"/>
              </p:ext>
            </p:extLst>
          </p:nvPr>
        </p:nvGraphicFramePr>
        <p:xfrm>
          <a:off x="431540" y="1556792"/>
          <a:ext cx="838893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8500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9771915"/>
              </p:ext>
            </p:extLst>
          </p:nvPr>
        </p:nvGraphicFramePr>
        <p:xfrm>
          <a:off x="251520" y="2060848"/>
          <a:ext cx="8435280" cy="406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370548"/>
            <a:ext cx="8291264" cy="16182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u="sng" dirty="0">
                <a:effectLst/>
              </a:rPr>
              <a:t>Механизм: Формирование публичной отчетности </a:t>
            </a:r>
            <a:r>
              <a:rPr lang="ru-RU" sz="1400" b="1" i="1" u="sng" dirty="0" smtClean="0">
                <a:effectLst/>
              </a:rPr>
              <a:t/>
            </a:r>
            <a:br>
              <a:rPr lang="ru-RU" sz="1400" b="1" i="1" u="sng" dirty="0" smtClean="0">
                <a:effectLst/>
              </a:rPr>
            </a:br>
            <a:r>
              <a:rPr lang="ru-RU" sz="1400" dirty="0">
                <a:effectLst/>
              </a:rPr>
              <a:t>п.10 Формирование и публикация на Официальном сайте Управления ежеквартальных отчетов о рассмотрении обращений граждан и организаций по вопросам, входящим в компетенцию Управления</a:t>
            </a:r>
            <a:endParaRPr lang="ru-RU" sz="1400" dirty="0"/>
          </a:p>
        </p:txBody>
      </p:sp>
      <p:pic>
        <p:nvPicPr>
          <p:cNvPr id="6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1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D:\Creative\Image\Символика\5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48072" cy="648072"/>
          </a:xfrm>
          <a:prstGeom prst="rect">
            <a:avLst/>
          </a:prstGeom>
          <a:noFill/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86671" y="116632"/>
            <a:ext cx="26979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altLang="ru-RU" sz="1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УФК ПО АЛТАЙСКОМУ КРАЮ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86671" y="370548"/>
            <a:ext cx="1440160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ru-RU" sz="1100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Lucida Sans Unicode" pitchFamily="34" charset="0"/>
              </a:rPr>
              <a:t>altay.roskazna.ru</a:t>
            </a:r>
            <a:endParaRPr lang="ru-RU" altLang="ru-RU" sz="1100" dirty="0">
              <a:solidFill>
                <a:schemeClr val="tx2">
                  <a:lumMod val="50000"/>
                </a:schemeClr>
              </a:solidFill>
              <a:latin typeface="Arial Narrow" pitchFamily="34" charset="0"/>
              <a:cs typeface="Lucida Sans Unicode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31540" y="908720"/>
            <a:ext cx="8229600" cy="9229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i="1" u="sng" dirty="0">
                <a:effectLst/>
              </a:rPr>
              <a:t>Механизм: </a:t>
            </a:r>
            <a:r>
              <a:rPr lang="ru-RU" sz="1800" b="1" i="1" dirty="0">
                <a:effectLst/>
              </a:rPr>
              <a:t>Информирование о работе с обращениями граждан и организаций</a:t>
            </a:r>
            <a:r>
              <a:rPr lang="ru-RU" sz="1400" b="1" i="1" u="sng" dirty="0" smtClean="0">
                <a:effectLst/>
              </a:rPr>
              <a:t/>
            </a:r>
            <a:br>
              <a:rPr lang="ru-RU" sz="1400" b="1" i="1" u="sng" dirty="0" smtClean="0">
                <a:effectLst/>
              </a:rPr>
            </a:br>
            <a:r>
              <a:rPr lang="ru-RU" sz="1400" b="1" dirty="0" smtClean="0">
                <a:effectLst/>
              </a:rPr>
              <a:t>п.1 </a:t>
            </a:r>
            <a:r>
              <a:rPr lang="ru-RU" sz="1400" dirty="0" smtClean="0">
                <a:effectLst/>
              </a:rPr>
              <a:t>Организация </a:t>
            </a:r>
            <a:r>
              <a:rPr lang="ru-RU" sz="1400" dirty="0">
                <a:effectLst/>
              </a:rPr>
              <a:t>размещения на Официальном сайте Управления информации о работе с обращениями граждан и организаций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endParaRPr lang="ru-RU" sz="1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7E428-94FC-45B6-9AB7-218E5BD01375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9814559"/>
              </p:ext>
            </p:extLst>
          </p:nvPr>
        </p:nvGraphicFramePr>
        <p:xfrm>
          <a:off x="251520" y="1397000"/>
          <a:ext cx="8784976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263368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2197</TotalTime>
  <Words>850</Words>
  <Application>Microsoft Office PowerPoint</Application>
  <PresentationFormat>Экран (4:3)</PresentationFormat>
  <Paragraphs>88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Управление Федерального казначейства по Алтайскому краю </vt:lpstr>
      <vt:lpstr>Презентация PowerPoint</vt:lpstr>
      <vt:lpstr>План Управления Федерального казначейства по Алтайскому краю по реализации Концепции открытости федеральных органов исполнительной власти на 2018 год </vt:lpstr>
      <vt:lpstr>Презентация PowerPoint</vt:lpstr>
      <vt:lpstr>Механизм: Реализация принципа информационной открытости  п.1 Организация размещения на официальном сайте Управления общей информации о деятельности Управления</vt:lpstr>
      <vt:lpstr>            Механизм: Формирование публичной отчетности           п .9 Организация размещения на Официальном сайте Управления актуальной информации, содержащей сведения о кадровом обеспечении и по вопросам противодействия коррупции</vt:lpstr>
      <vt:lpstr>Механизм: Формирование публичной отчетности  п.10 Формирование и публикация на Официальном сайте Управления ежеквартальных отчетов о рассмотрении обращений граждан и организаций по вопросам, входящим в компетенцию Управления</vt:lpstr>
      <vt:lpstr>Механизм: Формирование публичной отчетности  п.10 Формирование и публикация на Официальном сайте Управления ежеквартальных отчетов о рассмотрении обращений граждан и организаций по вопросам, входящим в компетенцию Управления</vt:lpstr>
      <vt:lpstr>Механизм: Информирование о работе с обращениями граждан и организаций п.1 Организация размещения на Официальном сайте Управления информации о работе с обращениями граждан и организаций </vt:lpstr>
      <vt:lpstr>     Механизм: Работа с референтными группами           п .1 Совершенствование каналов взаимодействия с различными референтными группами</vt:lpstr>
      <vt:lpstr> Механизм: Формирование культуры открытости у федеральных государственных гражданских служащих Управления  п.1 Популяризация среди гражданских служащих Управления культуры открытости</vt:lpstr>
    </vt:vector>
  </TitlesOfParts>
  <Company>ФК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Долганов Дмитрий Михайлович</dc:creator>
  <cp:lastModifiedBy>Курлянд Ирина Леонидовна</cp:lastModifiedBy>
  <cp:revision>120</cp:revision>
  <cp:lastPrinted>2018-07-16T03:35:19Z</cp:lastPrinted>
  <dcterms:created xsi:type="dcterms:W3CDTF">2015-12-14T12:30:13Z</dcterms:created>
  <dcterms:modified xsi:type="dcterms:W3CDTF">2018-07-16T03:37:08Z</dcterms:modified>
</cp:coreProperties>
</file>